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5_E6B4C63E.xml" ContentType="application/vnd.ms-powerpoint.comments+xml"/>
  <Override PartName="/ppt/notesSlides/notesSlide10.xml" ContentType="application/vnd.openxmlformats-officedocument.presentationml.notesSlide+xml"/>
  <Override PartName="/ppt/comments/modernComment_114_530C521C.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comments/modernComment_113_9A70E3C9.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58" r:id="rId6"/>
    <p:sldId id="264" r:id="rId7"/>
    <p:sldId id="270" r:id="rId8"/>
    <p:sldId id="259" r:id="rId9"/>
    <p:sldId id="263" r:id="rId10"/>
    <p:sldId id="269" r:id="rId11"/>
    <p:sldId id="265" r:id="rId12"/>
    <p:sldId id="278" r:id="rId13"/>
    <p:sldId id="277" r:id="rId14"/>
    <p:sldId id="276" r:id="rId15"/>
    <p:sldId id="279" r:id="rId16"/>
    <p:sldId id="275" r:id="rId17"/>
    <p:sldId id="267" r:id="rId18"/>
    <p:sldId id="282" r:id="rId19"/>
    <p:sldId id="274" r:id="rId20"/>
    <p:sldId id="281"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9DBAB-1223-A284-9FBA-46E26EB5657B}" name="Cady Barterian" initials="CB" userId="S::cbarterian@battlefields.org::425b8955-617a-4a00-8191-e8cb3411da2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058FA-F98A-519A-74DC-8381596118BB}" v="41" dt="2024-01-18T02:51:29.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5" d="100"/>
          <a:sy n="55" d="100"/>
        </p:scale>
        <p:origin x="59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13_9A70E3C9.xml><?xml version="1.0" encoding="utf-8"?>
<p188:cmLst xmlns:a="http://schemas.openxmlformats.org/drawingml/2006/main" xmlns:r="http://schemas.openxmlformats.org/officeDocument/2006/relationships" xmlns:p188="http://schemas.microsoft.com/office/powerpoint/2018/8/main">
  <p188:cm id="{EC7AEC7C-BE97-49C5-8697-58D40F1261AE}" authorId="{C929DBAB-1223-A284-9FBA-46E26EB5657B}" status="resolved" created="2023-08-02T13:13:29.882" complete="100000">
    <ac:txMkLst xmlns:ac="http://schemas.microsoft.com/office/drawing/2013/main/command">
      <pc:docMk xmlns:pc="http://schemas.microsoft.com/office/powerpoint/2013/main/command"/>
      <pc:sldMk xmlns:pc="http://schemas.microsoft.com/office/powerpoint/2013/main/command" cId="2591089609" sldId="275"/>
      <ac:spMk id="2" creationId="{D4E14C3E-0BF4-0157-5941-2EA24D247FAB}"/>
      <ac:txMk cp="0" len="10">
        <ac:context len="11" hash="1650998754"/>
      </ac:txMk>
    </ac:txMkLst>
    <p188:pos x="6527320" y="2602301"/>
    <p188:txBody>
      <a:bodyPr/>
      <a:lstStyle/>
      <a:p>
        <a:r>
          <a:rPr lang="en-US"/>
          <a:t>rework imagery</a:t>
        </a:r>
      </a:p>
    </p188:txBody>
  </p188:cm>
</p188:cmLst>
</file>

<file path=ppt/comments/modernComment_114_530C521C.xml><?xml version="1.0" encoding="utf-8"?>
<p188:cmLst xmlns:a="http://schemas.openxmlformats.org/drawingml/2006/main" xmlns:r="http://schemas.openxmlformats.org/officeDocument/2006/relationships" xmlns:p188="http://schemas.microsoft.com/office/powerpoint/2018/8/main">
  <p188:cm id="{869AC2B2-C370-4F3E-BFB6-00571D31F6C0}" authorId="{C929DBAB-1223-A284-9FBA-46E26EB5657B}" status="resolved" created="2023-08-01T12:46:59.408" complete="100000">
    <ac:txMkLst xmlns:ac="http://schemas.microsoft.com/office/drawing/2013/main/command">
      <pc:docMk xmlns:pc="http://schemas.microsoft.com/office/powerpoint/2013/main/command"/>
      <pc:sldMk xmlns:pc="http://schemas.microsoft.com/office/powerpoint/2013/main/command" cId="1393316380" sldId="276"/>
      <ac:spMk id="2" creationId="{B447FF0A-C965-7051-69CA-78FF1EE8E105}"/>
      <ac:txMk cp="35">
        <ac:context len="36" hash="2833256138"/>
      </ac:txMk>
    </ac:txMkLst>
    <p188:pos x="3278037" y="1020792"/>
    <p188:txBody>
      <a:bodyPr/>
      <a:lstStyle/>
      <a:p>
        <a:r>
          <a:rPr lang="en-US"/>
          <a:t>fix title</a:t>
        </a:r>
      </a:p>
    </p188:txBody>
  </p188:cm>
</p188:cmLst>
</file>

<file path=ppt/comments/modernComment_115_E6B4C63E.xml><?xml version="1.0" encoding="utf-8"?>
<p188:cmLst xmlns:a="http://schemas.openxmlformats.org/drawingml/2006/main" xmlns:r="http://schemas.openxmlformats.org/officeDocument/2006/relationships" xmlns:p188="http://schemas.microsoft.com/office/powerpoint/2018/8/main">
  <p188:cm id="{104A34FB-D8CF-4096-AF55-A0F59C95C3F9}" authorId="{C929DBAB-1223-A284-9FBA-46E26EB5657B}" status="resolved" created="2023-08-01T12:47:13.065" complete="100000">
    <ac:txMkLst xmlns:ac="http://schemas.microsoft.com/office/drawing/2013/main/command">
      <pc:docMk xmlns:pc="http://schemas.microsoft.com/office/powerpoint/2013/main/command"/>
      <pc:sldMk xmlns:pc="http://schemas.microsoft.com/office/powerpoint/2013/main/command" cId="3870606910" sldId="277"/>
      <ac:spMk id="2" creationId="{64D7B83C-1FA4-08C6-305D-73CBF11C54B6}"/>
      <ac:txMk cp="0" len="26">
        <ac:context len="27" hash="1485509340"/>
      </ac:txMk>
    </ac:txMkLst>
    <p188:pos x="3364301" y="1092679"/>
    <p188:txBody>
      <a:bodyPr/>
      <a:lstStyle/>
      <a:p>
        <a:r>
          <a:rPr lang="en-US"/>
          <a:t>need to add notes/explanation</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6C150-A611-4028-9291-C7282160212D}"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06BFC8D5-6CAF-46E6-A891-17BC5115A66F}">
      <dgm:prSet phldr="0"/>
      <dgm:spPr/>
      <dgm:t>
        <a:bodyPr/>
        <a:lstStyle/>
        <a:p>
          <a:pPr rtl="0"/>
          <a:r>
            <a:rPr lang="en-US" dirty="0">
              <a:solidFill>
                <a:schemeClr val="tx1"/>
              </a:solidFill>
              <a:latin typeface="Georgia"/>
              <a:cs typeface="Arial"/>
            </a:rPr>
            <a:t>"We the citizens of Mecklenburg county, do hereby dissolve the political bands which have connected us to the Mother Country"</a:t>
          </a:r>
        </a:p>
      </dgm:t>
    </dgm:pt>
    <dgm:pt modelId="{9DC3A372-48EB-49C5-B243-1D2BE0FAE175}" type="parTrans" cxnId="{C1112FA6-18D8-414A-8FAE-AEC9D36E449E}">
      <dgm:prSet/>
      <dgm:spPr/>
      <dgm:t>
        <a:bodyPr/>
        <a:lstStyle/>
        <a:p>
          <a:endParaRPr lang="en-US"/>
        </a:p>
      </dgm:t>
    </dgm:pt>
    <dgm:pt modelId="{2D3C8D27-7276-44BE-8FC7-0E3EF6883E0A}" type="sibTrans" cxnId="{C1112FA6-18D8-414A-8FAE-AEC9D36E449E}">
      <dgm:prSet/>
      <dgm:spPr/>
      <dgm:t>
        <a:bodyPr/>
        <a:lstStyle/>
        <a:p>
          <a:endParaRPr lang="en-US"/>
        </a:p>
      </dgm:t>
    </dgm:pt>
    <dgm:pt modelId="{ECB80955-D0BA-49D0-B5CB-90603B3DF68D}" type="pres">
      <dgm:prSet presAssocID="{9F46C150-A611-4028-9291-C7282160212D}" presName="hierChild1" presStyleCnt="0">
        <dgm:presLayoutVars>
          <dgm:chPref val="1"/>
          <dgm:dir/>
          <dgm:animOne val="branch"/>
          <dgm:animLvl val="lvl"/>
          <dgm:resizeHandles/>
        </dgm:presLayoutVars>
      </dgm:prSet>
      <dgm:spPr/>
    </dgm:pt>
    <dgm:pt modelId="{F4E7FD1B-B4A5-4D80-8032-BD7096DA9D83}" type="pres">
      <dgm:prSet presAssocID="{06BFC8D5-6CAF-46E6-A891-17BC5115A66F}" presName="hierRoot1" presStyleCnt="0"/>
      <dgm:spPr/>
    </dgm:pt>
    <dgm:pt modelId="{0E23DF1C-9F2C-410A-AD68-F6B1CA57DD8B}" type="pres">
      <dgm:prSet presAssocID="{06BFC8D5-6CAF-46E6-A891-17BC5115A66F}" presName="composite" presStyleCnt="0"/>
      <dgm:spPr/>
    </dgm:pt>
    <dgm:pt modelId="{E1239BEC-6523-4B40-88DE-7CDC59CC7E6E}" type="pres">
      <dgm:prSet presAssocID="{06BFC8D5-6CAF-46E6-A891-17BC5115A66F}" presName="background" presStyleLbl="node0" presStyleIdx="0" presStyleCnt="1"/>
      <dgm:spPr/>
    </dgm:pt>
    <dgm:pt modelId="{CA17A2AB-8748-48A2-9E7F-F9553F471AB6}" type="pres">
      <dgm:prSet presAssocID="{06BFC8D5-6CAF-46E6-A891-17BC5115A66F}" presName="text" presStyleLbl="fgAcc0" presStyleIdx="0" presStyleCnt="1">
        <dgm:presLayoutVars>
          <dgm:chPref val="3"/>
        </dgm:presLayoutVars>
      </dgm:prSet>
      <dgm:spPr/>
    </dgm:pt>
    <dgm:pt modelId="{CE40FF8D-E1B3-41BC-89EE-417150AE11B7}" type="pres">
      <dgm:prSet presAssocID="{06BFC8D5-6CAF-46E6-A891-17BC5115A66F}" presName="hierChild2" presStyleCnt="0"/>
      <dgm:spPr/>
    </dgm:pt>
  </dgm:ptLst>
  <dgm:cxnLst>
    <dgm:cxn modelId="{AC108CA1-FCD7-4B0A-AF42-E861CCE45DD7}" type="presOf" srcId="{06BFC8D5-6CAF-46E6-A891-17BC5115A66F}" destId="{CA17A2AB-8748-48A2-9E7F-F9553F471AB6}" srcOrd="0" destOrd="0" presId="urn:microsoft.com/office/officeart/2005/8/layout/hierarchy1"/>
    <dgm:cxn modelId="{C1112FA6-18D8-414A-8FAE-AEC9D36E449E}" srcId="{9F46C150-A611-4028-9291-C7282160212D}" destId="{06BFC8D5-6CAF-46E6-A891-17BC5115A66F}" srcOrd="0" destOrd="0" parTransId="{9DC3A372-48EB-49C5-B243-1D2BE0FAE175}" sibTransId="{2D3C8D27-7276-44BE-8FC7-0E3EF6883E0A}"/>
    <dgm:cxn modelId="{00D40ECF-D300-4789-97B8-AD350DE9FAE4}" type="presOf" srcId="{9F46C150-A611-4028-9291-C7282160212D}" destId="{ECB80955-D0BA-49D0-B5CB-90603B3DF68D}" srcOrd="0" destOrd="0" presId="urn:microsoft.com/office/officeart/2005/8/layout/hierarchy1"/>
    <dgm:cxn modelId="{26E5BFFB-7FCD-478C-B7EC-8A9D6130EC27}" type="presParOf" srcId="{ECB80955-D0BA-49D0-B5CB-90603B3DF68D}" destId="{F4E7FD1B-B4A5-4D80-8032-BD7096DA9D83}" srcOrd="0" destOrd="0" presId="urn:microsoft.com/office/officeart/2005/8/layout/hierarchy1"/>
    <dgm:cxn modelId="{A57F0394-A142-462A-A779-D5155F07CF3D}" type="presParOf" srcId="{F4E7FD1B-B4A5-4D80-8032-BD7096DA9D83}" destId="{0E23DF1C-9F2C-410A-AD68-F6B1CA57DD8B}" srcOrd="0" destOrd="0" presId="urn:microsoft.com/office/officeart/2005/8/layout/hierarchy1"/>
    <dgm:cxn modelId="{1F35D495-366A-4E7E-90B0-C23E020DFA79}" type="presParOf" srcId="{0E23DF1C-9F2C-410A-AD68-F6B1CA57DD8B}" destId="{E1239BEC-6523-4B40-88DE-7CDC59CC7E6E}" srcOrd="0" destOrd="0" presId="urn:microsoft.com/office/officeart/2005/8/layout/hierarchy1"/>
    <dgm:cxn modelId="{9D25AA0E-F4F6-4328-A386-B4ED490BD600}" type="presParOf" srcId="{0E23DF1C-9F2C-410A-AD68-F6B1CA57DD8B}" destId="{CA17A2AB-8748-48A2-9E7F-F9553F471AB6}" srcOrd="1" destOrd="0" presId="urn:microsoft.com/office/officeart/2005/8/layout/hierarchy1"/>
    <dgm:cxn modelId="{DA96B8B4-BE8C-44B1-8AA8-3EC22758FE39}" type="presParOf" srcId="{F4E7FD1B-B4A5-4D80-8032-BD7096DA9D83}" destId="{CE40FF8D-E1B3-41BC-89EE-417150AE11B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6C150-A611-4028-9291-C7282160212D}"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06BFC8D5-6CAF-46E6-A891-17BC5115A66F}">
      <dgm:prSet phldr="0"/>
      <dgm:spPr/>
      <dgm:t>
        <a:bodyPr/>
        <a:lstStyle/>
        <a:p>
          <a:pPr rtl="0"/>
          <a:r>
            <a:rPr lang="en-US" dirty="0">
              <a:solidFill>
                <a:schemeClr val="tx1"/>
              </a:solidFill>
              <a:latin typeface="Georgia"/>
              <a:cs typeface="Arial"/>
            </a:rPr>
            <a:t>"</a:t>
          </a:r>
          <a:r>
            <a:rPr lang="en-US" b="0" dirty="0">
              <a:solidFill>
                <a:schemeClr val="tx1"/>
              </a:solidFill>
            </a:rPr>
            <a:t>A Declaration of </a:t>
          </a:r>
          <a:r>
            <a:rPr lang="en-US" b="0" dirty="0">
              <a:solidFill>
                <a:schemeClr val="tx1"/>
              </a:solidFill>
              <a:latin typeface="Georgia"/>
            </a:rPr>
            <a:t>Rights Is made by the representatives of the good people of Virginia, assembled in full and free convention which rights do pertain to them and their posterity, as the basis and foundation of government."</a:t>
          </a:r>
          <a:endParaRPr lang="en-US" dirty="0">
            <a:solidFill>
              <a:schemeClr val="tx1"/>
            </a:solidFill>
          </a:endParaRPr>
        </a:p>
      </dgm:t>
    </dgm:pt>
    <dgm:pt modelId="{9DC3A372-48EB-49C5-B243-1D2BE0FAE175}" type="parTrans" cxnId="{C1112FA6-18D8-414A-8FAE-AEC9D36E449E}">
      <dgm:prSet/>
      <dgm:spPr/>
      <dgm:t>
        <a:bodyPr/>
        <a:lstStyle/>
        <a:p>
          <a:endParaRPr lang="en-US"/>
        </a:p>
      </dgm:t>
    </dgm:pt>
    <dgm:pt modelId="{2D3C8D27-7276-44BE-8FC7-0E3EF6883E0A}" type="sibTrans" cxnId="{C1112FA6-18D8-414A-8FAE-AEC9D36E449E}">
      <dgm:prSet/>
      <dgm:spPr/>
      <dgm:t>
        <a:bodyPr/>
        <a:lstStyle/>
        <a:p>
          <a:endParaRPr lang="en-US"/>
        </a:p>
      </dgm:t>
    </dgm:pt>
    <dgm:pt modelId="{1D4C2DCF-51EE-4B04-8212-6EC107776FFD}">
      <dgm:prSet phldr="0"/>
      <dgm:spPr/>
      <dgm:t>
        <a:bodyPr/>
        <a:lstStyle/>
        <a:p>
          <a:pPr rtl="0"/>
          <a:r>
            <a:rPr lang="en-US" dirty="0">
              <a:solidFill>
                <a:schemeClr val="tx1"/>
              </a:solidFill>
              <a:latin typeface="Georgia"/>
              <a:cs typeface="Arial"/>
            </a:rPr>
            <a:t>"These United Colonies are... free and independent States... [and] are absolved from all allegiance to the British Crown, and that all political connection between them and the State of Great Britain is... dissolved."</a:t>
          </a:r>
        </a:p>
      </dgm:t>
    </dgm:pt>
    <dgm:pt modelId="{23D32833-C66C-4317-8AC9-6DD3B377C9FD}" type="parTrans" cxnId="{C1E43063-AE78-4F2D-B9C5-28180CBECC33}">
      <dgm:prSet/>
      <dgm:spPr/>
    </dgm:pt>
    <dgm:pt modelId="{AC9BF158-4DC3-453C-A060-9C95EF1EF2F4}" type="sibTrans" cxnId="{C1E43063-AE78-4F2D-B9C5-28180CBECC33}">
      <dgm:prSet/>
      <dgm:spPr/>
    </dgm:pt>
    <dgm:pt modelId="{ECB80955-D0BA-49D0-B5CB-90603B3DF68D}" type="pres">
      <dgm:prSet presAssocID="{9F46C150-A611-4028-9291-C7282160212D}" presName="hierChild1" presStyleCnt="0">
        <dgm:presLayoutVars>
          <dgm:chPref val="1"/>
          <dgm:dir/>
          <dgm:animOne val="branch"/>
          <dgm:animLvl val="lvl"/>
          <dgm:resizeHandles/>
        </dgm:presLayoutVars>
      </dgm:prSet>
      <dgm:spPr/>
    </dgm:pt>
    <dgm:pt modelId="{F4E7FD1B-B4A5-4D80-8032-BD7096DA9D83}" type="pres">
      <dgm:prSet presAssocID="{06BFC8D5-6CAF-46E6-A891-17BC5115A66F}" presName="hierRoot1" presStyleCnt="0"/>
      <dgm:spPr/>
    </dgm:pt>
    <dgm:pt modelId="{0E23DF1C-9F2C-410A-AD68-F6B1CA57DD8B}" type="pres">
      <dgm:prSet presAssocID="{06BFC8D5-6CAF-46E6-A891-17BC5115A66F}" presName="composite" presStyleCnt="0"/>
      <dgm:spPr/>
    </dgm:pt>
    <dgm:pt modelId="{E1239BEC-6523-4B40-88DE-7CDC59CC7E6E}" type="pres">
      <dgm:prSet presAssocID="{06BFC8D5-6CAF-46E6-A891-17BC5115A66F}" presName="background" presStyleLbl="node0" presStyleIdx="0" presStyleCnt="2"/>
      <dgm:spPr/>
    </dgm:pt>
    <dgm:pt modelId="{CA17A2AB-8748-48A2-9E7F-F9553F471AB6}" type="pres">
      <dgm:prSet presAssocID="{06BFC8D5-6CAF-46E6-A891-17BC5115A66F}" presName="text" presStyleLbl="fgAcc0" presStyleIdx="0" presStyleCnt="2">
        <dgm:presLayoutVars>
          <dgm:chPref val="3"/>
        </dgm:presLayoutVars>
      </dgm:prSet>
      <dgm:spPr/>
    </dgm:pt>
    <dgm:pt modelId="{CE40FF8D-E1B3-41BC-89EE-417150AE11B7}" type="pres">
      <dgm:prSet presAssocID="{06BFC8D5-6CAF-46E6-A891-17BC5115A66F}" presName="hierChild2" presStyleCnt="0"/>
      <dgm:spPr/>
    </dgm:pt>
    <dgm:pt modelId="{521BE286-F3A8-4F16-9113-5BD9A024F756}" type="pres">
      <dgm:prSet presAssocID="{1D4C2DCF-51EE-4B04-8212-6EC107776FFD}" presName="hierRoot1" presStyleCnt="0"/>
      <dgm:spPr/>
    </dgm:pt>
    <dgm:pt modelId="{A7926FCD-7C49-4608-BDC0-977371F5F751}" type="pres">
      <dgm:prSet presAssocID="{1D4C2DCF-51EE-4B04-8212-6EC107776FFD}" presName="composite" presStyleCnt="0"/>
      <dgm:spPr/>
    </dgm:pt>
    <dgm:pt modelId="{B547D6CD-2815-4F76-9087-72A7AD8781B0}" type="pres">
      <dgm:prSet presAssocID="{1D4C2DCF-51EE-4B04-8212-6EC107776FFD}" presName="background" presStyleLbl="node0" presStyleIdx="1" presStyleCnt="2"/>
      <dgm:spPr/>
    </dgm:pt>
    <dgm:pt modelId="{9695E97D-14E9-4867-8913-87FFCAA15CCC}" type="pres">
      <dgm:prSet presAssocID="{1D4C2DCF-51EE-4B04-8212-6EC107776FFD}" presName="text" presStyleLbl="fgAcc0" presStyleIdx="1" presStyleCnt="2">
        <dgm:presLayoutVars>
          <dgm:chPref val="3"/>
        </dgm:presLayoutVars>
      </dgm:prSet>
      <dgm:spPr/>
    </dgm:pt>
    <dgm:pt modelId="{E3AEE0E4-FBC4-4E14-8C52-BB5F0E738AF8}" type="pres">
      <dgm:prSet presAssocID="{1D4C2DCF-51EE-4B04-8212-6EC107776FFD}" presName="hierChild2" presStyleCnt="0"/>
      <dgm:spPr/>
    </dgm:pt>
  </dgm:ptLst>
  <dgm:cxnLst>
    <dgm:cxn modelId="{68C5E913-52FE-4933-AED0-317D4C7FADE6}" type="presOf" srcId="{06BFC8D5-6CAF-46E6-A891-17BC5115A66F}" destId="{CA17A2AB-8748-48A2-9E7F-F9553F471AB6}" srcOrd="0" destOrd="0" presId="urn:microsoft.com/office/officeart/2005/8/layout/hierarchy1"/>
    <dgm:cxn modelId="{3DFC915D-086A-428B-8D66-45DADE9C5861}" type="presOf" srcId="{1D4C2DCF-51EE-4B04-8212-6EC107776FFD}" destId="{9695E97D-14E9-4867-8913-87FFCAA15CCC}" srcOrd="0" destOrd="0" presId="urn:microsoft.com/office/officeart/2005/8/layout/hierarchy1"/>
    <dgm:cxn modelId="{C1E43063-AE78-4F2D-B9C5-28180CBECC33}" srcId="{9F46C150-A611-4028-9291-C7282160212D}" destId="{1D4C2DCF-51EE-4B04-8212-6EC107776FFD}" srcOrd="1" destOrd="0" parTransId="{23D32833-C66C-4317-8AC9-6DD3B377C9FD}" sibTransId="{AC9BF158-4DC3-453C-A060-9C95EF1EF2F4}"/>
    <dgm:cxn modelId="{C1112FA6-18D8-414A-8FAE-AEC9D36E449E}" srcId="{9F46C150-A611-4028-9291-C7282160212D}" destId="{06BFC8D5-6CAF-46E6-A891-17BC5115A66F}" srcOrd="0" destOrd="0" parTransId="{9DC3A372-48EB-49C5-B243-1D2BE0FAE175}" sibTransId="{2D3C8D27-7276-44BE-8FC7-0E3EF6883E0A}"/>
    <dgm:cxn modelId="{00D40ECF-D300-4789-97B8-AD350DE9FAE4}" type="presOf" srcId="{9F46C150-A611-4028-9291-C7282160212D}" destId="{ECB80955-D0BA-49D0-B5CB-90603B3DF68D}" srcOrd="0" destOrd="0" presId="urn:microsoft.com/office/officeart/2005/8/layout/hierarchy1"/>
    <dgm:cxn modelId="{5893971C-7862-4CDF-B7FB-44AB3A462409}" type="presParOf" srcId="{ECB80955-D0BA-49D0-B5CB-90603B3DF68D}" destId="{F4E7FD1B-B4A5-4D80-8032-BD7096DA9D83}" srcOrd="0" destOrd="0" presId="urn:microsoft.com/office/officeart/2005/8/layout/hierarchy1"/>
    <dgm:cxn modelId="{647BA9E7-B802-4855-A277-98396E05E476}" type="presParOf" srcId="{F4E7FD1B-B4A5-4D80-8032-BD7096DA9D83}" destId="{0E23DF1C-9F2C-410A-AD68-F6B1CA57DD8B}" srcOrd="0" destOrd="0" presId="urn:microsoft.com/office/officeart/2005/8/layout/hierarchy1"/>
    <dgm:cxn modelId="{813F8A49-84CD-42F4-BA3B-7591EECA8706}" type="presParOf" srcId="{0E23DF1C-9F2C-410A-AD68-F6B1CA57DD8B}" destId="{E1239BEC-6523-4B40-88DE-7CDC59CC7E6E}" srcOrd="0" destOrd="0" presId="urn:microsoft.com/office/officeart/2005/8/layout/hierarchy1"/>
    <dgm:cxn modelId="{B47E2B0A-3261-4E68-BE80-94E343E789C5}" type="presParOf" srcId="{0E23DF1C-9F2C-410A-AD68-F6B1CA57DD8B}" destId="{CA17A2AB-8748-48A2-9E7F-F9553F471AB6}" srcOrd="1" destOrd="0" presId="urn:microsoft.com/office/officeart/2005/8/layout/hierarchy1"/>
    <dgm:cxn modelId="{77016689-E1D8-46DB-A766-2AC5FC3BDD74}" type="presParOf" srcId="{F4E7FD1B-B4A5-4D80-8032-BD7096DA9D83}" destId="{CE40FF8D-E1B3-41BC-89EE-417150AE11B7}" srcOrd="1" destOrd="0" presId="urn:microsoft.com/office/officeart/2005/8/layout/hierarchy1"/>
    <dgm:cxn modelId="{010ED3D8-0A22-4351-8E3B-8A92DF0465F5}" type="presParOf" srcId="{ECB80955-D0BA-49D0-B5CB-90603B3DF68D}" destId="{521BE286-F3A8-4F16-9113-5BD9A024F756}" srcOrd="1" destOrd="0" presId="urn:microsoft.com/office/officeart/2005/8/layout/hierarchy1"/>
    <dgm:cxn modelId="{04C2672B-78AC-49D1-8272-2467638C70F6}" type="presParOf" srcId="{521BE286-F3A8-4F16-9113-5BD9A024F756}" destId="{A7926FCD-7C49-4608-BDC0-977371F5F751}" srcOrd="0" destOrd="0" presId="urn:microsoft.com/office/officeart/2005/8/layout/hierarchy1"/>
    <dgm:cxn modelId="{192AF76F-C567-41B9-A95C-D3712678D4AA}" type="presParOf" srcId="{A7926FCD-7C49-4608-BDC0-977371F5F751}" destId="{B547D6CD-2815-4F76-9087-72A7AD8781B0}" srcOrd="0" destOrd="0" presId="urn:microsoft.com/office/officeart/2005/8/layout/hierarchy1"/>
    <dgm:cxn modelId="{91C5C4D5-AC08-4737-AACB-6BCCD52B9241}" type="presParOf" srcId="{A7926FCD-7C49-4608-BDC0-977371F5F751}" destId="{9695E97D-14E9-4867-8913-87FFCAA15CCC}" srcOrd="1" destOrd="0" presId="urn:microsoft.com/office/officeart/2005/8/layout/hierarchy1"/>
    <dgm:cxn modelId="{29ED6508-1A30-466E-ADDB-DC35C29FEEC6}" type="presParOf" srcId="{521BE286-F3A8-4F16-9113-5BD9A024F756}" destId="{E3AEE0E4-FBC4-4E14-8C52-BB5F0E738AF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78E9E9-289B-466B-9331-A3B7720EA0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FC71E5-2E6A-4C74-B3FA-70B513063B30}">
      <dgm:prSet phldrT="[Text]" phldr="0"/>
      <dgm:spPr/>
      <dgm:t>
        <a:bodyPr/>
        <a:lstStyle/>
        <a:p>
          <a:r>
            <a:rPr lang="en-US" dirty="0">
              <a:latin typeface="Georgia"/>
            </a:rPr>
            <a:t>Preamble</a:t>
          </a:r>
          <a:endParaRPr lang="en-US" dirty="0"/>
        </a:p>
      </dgm:t>
    </dgm:pt>
    <dgm:pt modelId="{6FF59E02-934A-41A6-92A1-F1D8DF109682}" type="parTrans" cxnId="{A8C62D5E-DC26-45F1-80CA-9F1FFE137938}">
      <dgm:prSet/>
      <dgm:spPr/>
      <dgm:t>
        <a:bodyPr/>
        <a:lstStyle/>
        <a:p>
          <a:endParaRPr lang="en-US"/>
        </a:p>
      </dgm:t>
    </dgm:pt>
    <dgm:pt modelId="{BF6F7DA1-A648-4169-A72B-EBDA7814759D}" type="sibTrans" cxnId="{A8C62D5E-DC26-45F1-80CA-9F1FFE137938}">
      <dgm:prSet/>
      <dgm:spPr/>
      <dgm:t>
        <a:bodyPr/>
        <a:lstStyle/>
        <a:p>
          <a:endParaRPr lang="en-US"/>
        </a:p>
      </dgm:t>
    </dgm:pt>
    <dgm:pt modelId="{53789632-95BC-4170-BDEB-7A68B688F387}">
      <dgm:prSet phldrT="[Text]" phldr="0"/>
      <dgm:spPr/>
      <dgm:t>
        <a:bodyPr/>
        <a:lstStyle/>
        <a:p>
          <a:pPr rtl="0"/>
          <a:r>
            <a:rPr lang="en-US" dirty="0">
              <a:solidFill>
                <a:srgbClr val="003F77"/>
              </a:solidFill>
              <a:latin typeface="Georgia"/>
            </a:rPr>
            <a:t>Outlined the rights of man and the right for the colonists to fight for their cause. The words of the preamble were meant to unite Americans under a realization that the future could be brighter if they continued to fight.</a:t>
          </a:r>
          <a:endParaRPr lang="en-US" dirty="0"/>
        </a:p>
      </dgm:t>
    </dgm:pt>
    <dgm:pt modelId="{435D673A-5F95-4B97-AC9E-F0607B42067A}" type="parTrans" cxnId="{A1A6632B-46D0-488A-B87C-2095B0C4DA68}">
      <dgm:prSet/>
      <dgm:spPr/>
      <dgm:t>
        <a:bodyPr/>
        <a:lstStyle/>
        <a:p>
          <a:endParaRPr lang="en-US"/>
        </a:p>
      </dgm:t>
    </dgm:pt>
    <dgm:pt modelId="{E02CE8D4-33BA-44C9-A4F2-3CC02F78F527}" type="sibTrans" cxnId="{A1A6632B-46D0-488A-B87C-2095B0C4DA68}">
      <dgm:prSet/>
      <dgm:spPr/>
      <dgm:t>
        <a:bodyPr/>
        <a:lstStyle/>
        <a:p>
          <a:endParaRPr lang="en-US"/>
        </a:p>
      </dgm:t>
    </dgm:pt>
    <dgm:pt modelId="{885CE117-0A77-4945-A030-5ED023DA4864}">
      <dgm:prSet phldrT="[Text]" phldr="0"/>
      <dgm:spPr/>
      <dgm:t>
        <a:bodyPr/>
        <a:lstStyle/>
        <a:p>
          <a:pPr rtl="0"/>
          <a:r>
            <a:rPr lang="en-US" dirty="0">
              <a:latin typeface="Georgia"/>
            </a:rPr>
            <a:t>Second section</a:t>
          </a:r>
          <a:endParaRPr lang="en-US" dirty="0"/>
        </a:p>
      </dgm:t>
    </dgm:pt>
    <dgm:pt modelId="{80BCBAF3-4EC1-4FF0-87B3-9EA2A4BBDA3C}" type="parTrans" cxnId="{45256126-DF77-4795-93AE-1CBC8C76D556}">
      <dgm:prSet/>
      <dgm:spPr/>
      <dgm:t>
        <a:bodyPr/>
        <a:lstStyle/>
        <a:p>
          <a:endParaRPr lang="en-US"/>
        </a:p>
      </dgm:t>
    </dgm:pt>
    <dgm:pt modelId="{9E9D81DA-687F-43CA-8790-E3B7A3C3E291}" type="sibTrans" cxnId="{45256126-DF77-4795-93AE-1CBC8C76D556}">
      <dgm:prSet/>
      <dgm:spPr/>
      <dgm:t>
        <a:bodyPr/>
        <a:lstStyle/>
        <a:p>
          <a:endParaRPr lang="en-US"/>
        </a:p>
      </dgm:t>
    </dgm:pt>
    <dgm:pt modelId="{57944C10-82C6-4204-ACD5-0D408062F256}">
      <dgm:prSet phldrT="[Text]" phldr="0"/>
      <dgm:spPr/>
      <dgm:t>
        <a:bodyPr/>
        <a:lstStyle/>
        <a:p>
          <a:pPr rtl="0"/>
          <a:r>
            <a:rPr lang="en-US" dirty="0">
              <a:solidFill>
                <a:srgbClr val="003F77"/>
              </a:solidFill>
              <a:latin typeface="Georgia"/>
            </a:rPr>
            <a:t>Outlined the grievances against King George III to remind everyone of the tyranny that the King exercised over the colonists and thereby justify their fighting.</a:t>
          </a:r>
          <a:endParaRPr lang="en-US" dirty="0"/>
        </a:p>
      </dgm:t>
    </dgm:pt>
    <dgm:pt modelId="{EF69B85E-AA4E-43EF-9FF9-19D7A4343E55}" type="parTrans" cxnId="{7F57AF9A-EA9E-4872-BAA7-4FE2DCEA1CA8}">
      <dgm:prSet/>
      <dgm:spPr/>
      <dgm:t>
        <a:bodyPr/>
        <a:lstStyle/>
        <a:p>
          <a:endParaRPr lang="en-US"/>
        </a:p>
      </dgm:t>
    </dgm:pt>
    <dgm:pt modelId="{04D57CAF-4C59-4003-9C30-A641CCAFAEDF}" type="sibTrans" cxnId="{7F57AF9A-EA9E-4872-BAA7-4FE2DCEA1CA8}">
      <dgm:prSet/>
      <dgm:spPr/>
      <dgm:t>
        <a:bodyPr/>
        <a:lstStyle/>
        <a:p>
          <a:endParaRPr lang="en-US"/>
        </a:p>
      </dgm:t>
    </dgm:pt>
    <dgm:pt modelId="{B11EE420-74A9-4F3F-94F9-BCBDB2413B9A}">
      <dgm:prSet phldrT="[Text]" phldr="0"/>
      <dgm:spPr/>
      <dgm:t>
        <a:bodyPr/>
        <a:lstStyle/>
        <a:p>
          <a:pPr rtl="0"/>
          <a:r>
            <a:rPr lang="en-US" dirty="0">
              <a:latin typeface="Georgia"/>
            </a:rPr>
            <a:t>Third section</a:t>
          </a:r>
          <a:endParaRPr lang="en-US" dirty="0"/>
        </a:p>
      </dgm:t>
    </dgm:pt>
    <dgm:pt modelId="{6AC4E457-1A06-4A26-B602-6082DA7D6BB4}" type="parTrans" cxnId="{680793EF-5043-46CD-B26D-C34301132E0F}">
      <dgm:prSet/>
      <dgm:spPr/>
      <dgm:t>
        <a:bodyPr/>
        <a:lstStyle/>
        <a:p>
          <a:endParaRPr lang="en-US"/>
        </a:p>
      </dgm:t>
    </dgm:pt>
    <dgm:pt modelId="{F5DFE7F7-FD6B-45B0-86AC-B4A71D8DE088}" type="sibTrans" cxnId="{680793EF-5043-46CD-B26D-C34301132E0F}">
      <dgm:prSet/>
      <dgm:spPr/>
      <dgm:t>
        <a:bodyPr/>
        <a:lstStyle/>
        <a:p>
          <a:endParaRPr lang="en-US"/>
        </a:p>
      </dgm:t>
    </dgm:pt>
    <dgm:pt modelId="{0CDE13C2-95D4-4F9C-9B4F-0A46C7D8E385}">
      <dgm:prSet phldrT="[Text]" phldr="0"/>
      <dgm:spPr/>
      <dgm:t>
        <a:bodyPr/>
        <a:lstStyle/>
        <a:p>
          <a:pPr rtl="0"/>
          <a:r>
            <a:rPr lang="en-US" dirty="0">
              <a:solidFill>
                <a:srgbClr val="003F77"/>
              </a:solidFill>
              <a:latin typeface="Georgia"/>
            </a:rPr>
            <a:t>Declared the thirteen colonies as free and independent states.</a:t>
          </a:r>
          <a:endParaRPr lang="en-US" dirty="0"/>
        </a:p>
      </dgm:t>
    </dgm:pt>
    <dgm:pt modelId="{1461F865-8F93-4561-99CD-41AD9755B910}" type="parTrans" cxnId="{4EA13FC9-CA10-4BBE-B3B3-A52F2FE6F253}">
      <dgm:prSet/>
      <dgm:spPr/>
      <dgm:t>
        <a:bodyPr/>
        <a:lstStyle/>
        <a:p>
          <a:endParaRPr lang="en-US"/>
        </a:p>
      </dgm:t>
    </dgm:pt>
    <dgm:pt modelId="{4D49270C-2DF0-4DF8-97B7-691C5402A3A1}" type="sibTrans" cxnId="{4EA13FC9-CA10-4BBE-B3B3-A52F2FE6F253}">
      <dgm:prSet/>
      <dgm:spPr/>
      <dgm:t>
        <a:bodyPr/>
        <a:lstStyle/>
        <a:p>
          <a:endParaRPr lang="en-US"/>
        </a:p>
      </dgm:t>
    </dgm:pt>
    <dgm:pt modelId="{03F19A02-D25D-4F47-8898-34C05559DECB}" type="pres">
      <dgm:prSet presAssocID="{A278E9E9-289B-466B-9331-A3B7720EA02A}" presName="Name0" presStyleCnt="0">
        <dgm:presLayoutVars>
          <dgm:dir/>
          <dgm:animLvl val="lvl"/>
          <dgm:resizeHandles val="exact"/>
        </dgm:presLayoutVars>
      </dgm:prSet>
      <dgm:spPr/>
    </dgm:pt>
    <dgm:pt modelId="{E792F5BE-F0D4-49B7-A5C5-190FEA5DC0B8}" type="pres">
      <dgm:prSet presAssocID="{AAFC71E5-2E6A-4C74-B3FA-70B513063B30}" presName="composite" presStyleCnt="0"/>
      <dgm:spPr/>
    </dgm:pt>
    <dgm:pt modelId="{F3DAE461-86BA-48F0-8069-9F1A1AA99160}" type="pres">
      <dgm:prSet presAssocID="{AAFC71E5-2E6A-4C74-B3FA-70B513063B30}" presName="parTx" presStyleLbl="alignNode1" presStyleIdx="0" presStyleCnt="3">
        <dgm:presLayoutVars>
          <dgm:chMax val="0"/>
          <dgm:chPref val="0"/>
          <dgm:bulletEnabled val="1"/>
        </dgm:presLayoutVars>
      </dgm:prSet>
      <dgm:spPr/>
    </dgm:pt>
    <dgm:pt modelId="{46396939-CEC9-4BE1-BE17-C6C260FB3C15}" type="pres">
      <dgm:prSet presAssocID="{AAFC71E5-2E6A-4C74-B3FA-70B513063B30}" presName="desTx" presStyleLbl="alignAccFollowNode1" presStyleIdx="0" presStyleCnt="3">
        <dgm:presLayoutVars>
          <dgm:bulletEnabled val="1"/>
        </dgm:presLayoutVars>
      </dgm:prSet>
      <dgm:spPr/>
    </dgm:pt>
    <dgm:pt modelId="{EB097189-7C79-466C-B075-425E8EC2366D}" type="pres">
      <dgm:prSet presAssocID="{BF6F7DA1-A648-4169-A72B-EBDA7814759D}" presName="space" presStyleCnt="0"/>
      <dgm:spPr/>
    </dgm:pt>
    <dgm:pt modelId="{AE549491-22F3-4647-9AB3-E63D39C22696}" type="pres">
      <dgm:prSet presAssocID="{885CE117-0A77-4945-A030-5ED023DA4864}" presName="composite" presStyleCnt="0"/>
      <dgm:spPr/>
    </dgm:pt>
    <dgm:pt modelId="{BBDE217E-F73B-4D73-8F93-AE7C598B2CEE}" type="pres">
      <dgm:prSet presAssocID="{885CE117-0A77-4945-A030-5ED023DA4864}" presName="parTx" presStyleLbl="alignNode1" presStyleIdx="1" presStyleCnt="3">
        <dgm:presLayoutVars>
          <dgm:chMax val="0"/>
          <dgm:chPref val="0"/>
          <dgm:bulletEnabled val="1"/>
        </dgm:presLayoutVars>
      </dgm:prSet>
      <dgm:spPr/>
    </dgm:pt>
    <dgm:pt modelId="{69A65050-42DA-4451-8D33-E1F0EC49C0D1}" type="pres">
      <dgm:prSet presAssocID="{885CE117-0A77-4945-A030-5ED023DA4864}" presName="desTx" presStyleLbl="alignAccFollowNode1" presStyleIdx="1" presStyleCnt="3">
        <dgm:presLayoutVars>
          <dgm:bulletEnabled val="1"/>
        </dgm:presLayoutVars>
      </dgm:prSet>
      <dgm:spPr/>
    </dgm:pt>
    <dgm:pt modelId="{F027880F-9281-41B1-93B0-0E41EEFB1E14}" type="pres">
      <dgm:prSet presAssocID="{9E9D81DA-687F-43CA-8790-E3B7A3C3E291}" presName="space" presStyleCnt="0"/>
      <dgm:spPr/>
    </dgm:pt>
    <dgm:pt modelId="{CB56A6A4-CEDB-43D0-A9A0-7E7CD209000B}" type="pres">
      <dgm:prSet presAssocID="{B11EE420-74A9-4F3F-94F9-BCBDB2413B9A}" presName="composite" presStyleCnt="0"/>
      <dgm:spPr/>
    </dgm:pt>
    <dgm:pt modelId="{CD49704E-1326-4C2D-BD16-B3393F3DB7D4}" type="pres">
      <dgm:prSet presAssocID="{B11EE420-74A9-4F3F-94F9-BCBDB2413B9A}" presName="parTx" presStyleLbl="alignNode1" presStyleIdx="2" presStyleCnt="3">
        <dgm:presLayoutVars>
          <dgm:chMax val="0"/>
          <dgm:chPref val="0"/>
          <dgm:bulletEnabled val="1"/>
        </dgm:presLayoutVars>
      </dgm:prSet>
      <dgm:spPr/>
    </dgm:pt>
    <dgm:pt modelId="{E18241E1-7CA0-40ED-A0EC-C0543DF18F92}" type="pres">
      <dgm:prSet presAssocID="{B11EE420-74A9-4F3F-94F9-BCBDB2413B9A}" presName="desTx" presStyleLbl="alignAccFollowNode1" presStyleIdx="2" presStyleCnt="3">
        <dgm:presLayoutVars>
          <dgm:bulletEnabled val="1"/>
        </dgm:presLayoutVars>
      </dgm:prSet>
      <dgm:spPr/>
    </dgm:pt>
  </dgm:ptLst>
  <dgm:cxnLst>
    <dgm:cxn modelId="{2A89E202-D4E5-4F26-8CC7-9EFFC10FCC77}" type="presOf" srcId="{A278E9E9-289B-466B-9331-A3B7720EA02A}" destId="{03F19A02-D25D-4F47-8898-34C05559DECB}" srcOrd="0" destOrd="0" presId="urn:microsoft.com/office/officeart/2005/8/layout/hList1"/>
    <dgm:cxn modelId="{45256126-DF77-4795-93AE-1CBC8C76D556}" srcId="{A278E9E9-289B-466B-9331-A3B7720EA02A}" destId="{885CE117-0A77-4945-A030-5ED023DA4864}" srcOrd="1" destOrd="0" parTransId="{80BCBAF3-4EC1-4FF0-87B3-9EA2A4BBDA3C}" sibTransId="{9E9D81DA-687F-43CA-8790-E3B7A3C3E291}"/>
    <dgm:cxn modelId="{A1A6632B-46D0-488A-B87C-2095B0C4DA68}" srcId="{AAFC71E5-2E6A-4C74-B3FA-70B513063B30}" destId="{53789632-95BC-4170-BDEB-7A68B688F387}" srcOrd="0" destOrd="0" parTransId="{435D673A-5F95-4B97-AC9E-F0607B42067A}" sibTransId="{E02CE8D4-33BA-44C9-A4F2-3CC02F78F527}"/>
    <dgm:cxn modelId="{E971E32C-A41B-4624-A557-AFA9132EBEDD}" type="presOf" srcId="{AAFC71E5-2E6A-4C74-B3FA-70B513063B30}" destId="{F3DAE461-86BA-48F0-8069-9F1A1AA99160}" srcOrd="0" destOrd="0" presId="urn:microsoft.com/office/officeart/2005/8/layout/hList1"/>
    <dgm:cxn modelId="{A8C62D5E-DC26-45F1-80CA-9F1FFE137938}" srcId="{A278E9E9-289B-466B-9331-A3B7720EA02A}" destId="{AAFC71E5-2E6A-4C74-B3FA-70B513063B30}" srcOrd="0" destOrd="0" parTransId="{6FF59E02-934A-41A6-92A1-F1D8DF109682}" sibTransId="{BF6F7DA1-A648-4169-A72B-EBDA7814759D}"/>
    <dgm:cxn modelId="{7F57AF9A-EA9E-4872-BAA7-4FE2DCEA1CA8}" srcId="{885CE117-0A77-4945-A030-5ED023DA4864}" destId="{57944C10-82C6-4204-ACD5-0D408062F256}" srcOrd="0" destOrd="0" parTransId="{EF69B85E-AA4E-43EF-9FF9-19D7A4343E55}" sibTransId="{04D57CAF-4C59-4003-9C30-A641CCAFAEDF}"/>
    <dgm:cxn modelId="{F4DF2CA5-C4C2-489D-A641-652F809C279C}" type="presOf" srcId="{53789632-95BC-4170-BDEB-7A68B688F387}" destId="{46396939-CEC9-4BE1-BE17-C6C260FB3C15}" srcOrd="0" destOrd="0" presId="urn:microsoft.com/office/officeart/2005/8/layout/hList1"/>
    <dgm:cxn modelId="{D27989AD-C5BB-4F8D-860E-A00AE66DC337}" type="presOf" srcId="{57944C10-82C6-4204-ACD5-0D408062F256}" destId="{69A65050-42DA-4451-8D33-E1F0EC49C0D1}" srcOrd="0" destOrd="0" presId="urn:microsoft.com/office/officeart/2005/8/layout/hList1"/>
    <dgm:cxn modelId="{34F0E8BD-C45C-4603-A702-5B34736C766D}" type="presOf" srcId="{885CE117-0A77-4945-A030-5ED023DA4864}" destId="{BBDE217E-F73B-4D73-8F93-AE7C598B2CEE}" srcOrd="0" destOrd="0" presId="urn:microsoft.com/office/officeart/2005/8/layout/hList1"/>
    <dgm:cxn modelId="{4EA13FC9-CA10-4BBE-B3B3-A52F2FE6F253}" srcId="{B11EE420-74A9-4F3F-94F9-BCBDB2413B9A}" destId="{0CDE13C2-95D4-4F9C-9B4F-0A46C7D8E385}" srcOrd="0" destOrd="0" parTransId="{1461F865-8F93-4561-99CD-41AD9755B910}" sibTransId="{4D49270C-2DF0-4DF8-97B7-691C5402A3A1}"/>
    <dgm:cxn modelId="{E87B98D1-D903-4E35-81F3-465BF07851F2}" type="presOf" srcId="{B11EE420-74A9-4F3F-94F9-BCBDB2413B9A}" destId="{CD49704E-1326-4C2D-BD16-B3393F3DB7D4}" srcOrd="0" destOrd="0" presId="urn:microsoft.com/office/officeart/2005/8/layout/hList1"/>
    <dgm:cxn modelId="{2730DDD4-B3C5-40FB-99BE-D4B251FFA4BB}" type="presOf" srcId="{0CDE13C2-95D4-4F9C-9B4F-0A46C7D8E385}" destId="{E18241E1-7CA0-40ED-A0EC-C0543DF18F92}" srcOrd="0" destOrd="0" presId="urn:microsoft.com/office/officeart/2005/8/layout/hList1"/>
    <dgm:cxn modelId="{680793EF-5043-46CD-B26D-C34301132E0F}" srcId="{A278E9E9-289B-466B-9331-A3B7720EA02A}" destId="{B11EE420-74A9-4F3F-94F9-BCBDB2413B9A}" srcOrd="2" destOrd="0" parTransId="{6AC4E457-1A06-4A26-B602-6082DA7D6BB4}" sibTransId="{F5DFE7F7-FD6B-45B0-86AC-B4A71D8DE088}"/>
    <dgm:cxn modelId="{4F63DE82-E0E5-4360-9276-169E5357F3AA}" type="presParOf" srcId="{03F19A02-D25D-4F47-8898-34C05559DECB}" destId="{E792F5BE-F0D4-49B7-A5C5-190FEA5DC0B8}" srcOrd="0" destOrd="0" presId="urn:microsoft.com/office/officeart/2005/8/layout/hList1"/>
    <dgm:cxn modelId="{B4817DD2-EE97-4406-B443-FC6FF411A8E2}" type="presParOf" srcId="{E792F5BE-F0D4-49B7-A5C5-190FEA5DC0B8}" destId="{F3DAE461-86BA-48F0-8069-9F1A1AA99160}" srcOrd="0" destOrd="0" presId="urn:microsoft.com/office/officeart/2005/8/layout/hList1"/>
    <dgm:cxn modelId="{060E4778-094C-4163-91FA-189A29CA92B5}" type="presParOf" srcId="{E792F5BE-F0D4-49B7-A5C5-190FEA5DC0B8}" destId="{46396939-CEC9-4BE1-BE17-C6C260FB3C15}" srcOrd="1" destOrd="0" presId="urn:microsoft.com/office/officeart/2005/8/layout/hList1"/>
    <dgm:cxn modelId="{30D2E5C6-934C-49B0-B83B-5AE974CA1D1D}" type="presParOf" srcId="{03F19A02-D25D-4F47-8898-34C05559DECB}" destId="{EB097189-7C79-466C-B075-425E8EC2366D}" srcOrd="1" destOrd="0" presId="urn:microsoft.com/office/officeart/2005/8/layout/hList1"/>
    <dgm:cxn modelId="{4E2446DA-0E08-43E9-8EAA-65229C6A76F9}" type="presParOf" srcId="{03F19A02-D25D-4F47-8898-34C05559DECB}" destId="{AE549491-22F3-4647-9AB3-E63D39C22696}" srcOrd="2" destOrd="0" presId="urn:microsoft.com/office/officeart/2005/8/layout/hList1"/>
    <dgm:cxn modelId="{8796F561-AE91-40DE-A7A1-0A98C79B81A5}" type="presParOf" srcId="{AE549491-22F3-4647-9AB3-E63D39C22696}" destId="{BBDE217E-F73B-4D73-8F93-AE7C598B2CEE}" srcOrd="0" destOrd="0" presId="urn:microsoft.com/office/officeart/2005/8/layout/hList1"/>
    <dgm:cxn modelId="{EE3BFCF5-34FA-41EC-B6CD-D823FE6FF8AA}" type="presParOf" srcId="{AE549491-22F3-4647-9AB3-E63D39C22696}" destId="{69A65050-42DA-4451-8D33-E1F0EC49C0D1}" srcOrd="1" destOrd="0" presId="urn:microsoft.com/office/officeart/2005/8/layout/hList1"/>
    <dgm:cxn modelId="{EC5ECEF1-F0AC-477E-BDAF-74463D79BD67}" type="presParOf" srcId="{03F19A02-D25D-4F47-8898-34C05559DECB}" destId="{F027880F-9281-41B1-93B0-0E41EEFB1E14}" srcOrd="3" destOrd="0" presId="urn:microsoft.com/office/officeart/2005/8/layout/hList1"/>
    <dgm:cxn modelId="{6F4CB94D-29CB-4A43-8EEB-B3E12E65759C}" type="presParOf" srcId="{03F19A02-D25D-4F47-8898-34C05559DECB}" destId="{CB56A6A4-CEDB-43D0-A9A0-7E7CD209000B}" srcOrd="4" destOrd="0" presId="urn:microsoft.com/office/officeart/2005/8/layout/hList1"/>
    <dgm:cxn modelId="{94FB8CFE-CD89-4F59-9B1C-7FA1607CAD55}" type="presParOf" srcId="{CB56A6A4-CEDB-43D0-A9A0-7E7CD209000B}" destId="{CD49704E-1326-4C2D-BD16-B3393F3DB7D4}" srcOrd="0" destOrd="0" presId="urn:microsoft.com/office/officeart/2005/8/layout/hList1"/>
    <dgm:cxn modelId="{FB8EBFB9-EE6D-4487-A7A1-E33C7C165DB7}" type="presParOf" srcId="{CB56A6A4-CEDB-43D0-A9A0-7E7CD209000B}" destId="{E18241E1-7CA0-40ED-A0EC-C0543DF18F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46C150-A611-4028-9291-C7282160212D}"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06BFC8D5-6CAF-46E6-A891-17BC5115A66F}">
      <dgm:prSet phldr="0"/>
      <dgm:spPr/>
      <dgm:t>
        <a:bodyPr/>
        <a:lstStyle/>
        <a:p>
          <a:pPr algn="l"/>
          <a:r>
            <a:rPr lang="en-US" dirty="0">
              <a:solidFill>
                <a:schemeClr val="tx1"/>
              </a:solidFill>
              <a:latin typeface="Georgia"/>
              <a:cs typeface="Arial"/>
            </a:rPr>
            <a:t>"The Honorable the Continental Congress, impelled by the dictates of duty, policy and necessity, having been pleased to dissolve the Connection which subsisted between this Country, and Great Britain, and to declare the United Colonies of North America, free and independent STATES."</a:t>
          </a:r>
          <a:endParaRPr lang="en-US" dirty="0">
            <a:solidFill>
              <a:schemeClr val="tx1"/>
            </a:solidFill>
          </a:endParaRPr>
        </a:p>
      </dgm:t>
    </dgm:pt>
    <dgm:pt modelId="{9DC3A372-48EB-49C5-B243-1D2BE0FAE175}" type="parTrans" cxnId="{C1112FA6-18D8-414A-8FAE-AEC9D36E449E}">
      <dgm:prSet/>
      <dgm:spPr/>
      <dgm:t>
        <a:bodyPr/>
        <a:lstStyle/>
        <a:p>
          <a:endParaRPr lang="en-US"/>
        </a:p>
      </dgm:t>
    </dgm:pt>
    <dgm:pt modelId="{2D3C8D27-7276-44BE-8FC7-0E3EF6883E0A}" type="sibTrans" cxnId="{C1112FA6-18D8-414A-8FAE-AEC9D36E449E}">
      <dgm:prSet/>
      <dgm:spPr/>
      <dgm:t>
        <a:bodyPr/>
        <a:lstStyle/>
        <a:p>
          <a:endParaRPr lang="en-US"/>
        </a:p>
      </dgm:t>
    </dgm:pt>
    <dgm:pt modelId="{ECB80955-D0BA-49D0-B5CB-90603B3DF68D}" type="pres">
      <dgm:prSet presAssocID="{9F46C150-A611-4028-9291-C7282160212D}" presName="hierChild1" presStyleCnt="0">
        <dgm:presLayoutVars>
          <dgm:chPref val="1"/>
          <dgm:dir/>
          <dgm:animOne val="branch"/>
          <dgm:animLvl val="lvl"/>
          <dgm:resizeHandles/>
        </dgm:presLayoutVars>
      </dgm:prSet>
      <dgm:spPr/>
    </dgm:pt>
    <dgm:pt modelId="{F4E7FD1B-B4A5-4D80-8032-BD7096DA9D83}" type="pres">
      <dgm:prSet presAssocID="{06BFC8D5-6CAF-46E6-A891-17BC5115A66F}" presName="hierRoot1" presStyleCnt="0"/>
      <dgm:spPr/>
    </dgm:pt>
    <dgm:pt modelId="{0E23DF1C-9F2C-410A-AD68-F6B1CA57DD8B}" type="pres">
      <dgm:prSet presAssocID="{06BFC8D5-6CAF-46E6-A891-17BC5115A66F}" presName="composite" presStyleCnt="0"/>
      <dgm:spPr/>
    </dgm:pt>
    <dgm:pt modelId="{E1239BEC-6523-4B40-88DE-7CDC59CC7E6E}" type="pres">
      <dgm:prSet presAssocID="{06BFC8D5-6CAF-46E6-A891-17BC5115A66F}" presName="background" presStyleLbl="node0" presStyleIdx="0" presStyleCnt="1"/>
      <dgm:spPr/>
    </dgm:pt>
    <dgm:pt modelId="{CA17A2AB-8748-48A2-9E7F-F9553F471AB6}" type="pres">
      <dgm:prSet presAssocID="{06BFC8D5-6CAF-46E6-A891-17BC5115A66F}" presName="text" presStyleLbl="fgAcc0" presStyleIdx="0" presStyleCnt="1">
        <dgm:presLayoutVars>
          <dgm:chPref val="3"/>
        </dgm:presLayoutVars>
      </dgm:prSet>
      <dgm:spPr/>
    </dgm:pt>
    <dgm:pt modelId="{CE40FF8D-E1B3-41BC-89EE-417150AE11B7}" type="pres">
      <dgm:prSet presAssocID="{06BFC8D5-6CAF-46E6-A891-17BC5115A66F}" presName="hierChild2" presStyleCnt="0"/>
      <dgm:spPr/>
    </dgm:pt>
  </dgm:ptLst>
  <dgm:cxnLst>
    <dgm:cxn modelId="{E5477263-E1FD-4C01-8D7B-3BF7339C3F3D}" type="presOf" srcId="{06BFC8D5-6CAF-46E6-A891-17BC5115A66F}" destId="{CA17A2AB-8748-48A2-9E7F-F9553F471AB6}" srcOrd="0" destOrd="0" presId="urn:microsoft.com/office/officeart/2005/8/layout/hierarchy1"/>
    <dgm:cxn modelId="{C1112FA6-18D8-414A-8FAE-AEC9D36E449E}" srcId="{9F46C150-A611-4028-9291-C7282160212D}" destId="{06BFC8D5-6CAF-46E6-A891-17BC5115A66F}" srcOrd="0" destOrd="0" parTransId="{9DC3A372-48EB-49C5-B243-1D2BE0FAE175}" sibTransId="{2D3C8D27-7276-44BE-8FC7-0E3EF6883E0A}"/>
    <dgm:cxn modelId="{00D40ECF-D300-4789-97B8-AD350DE9FAE4}" type="presOf" srcId="{9F46C150-A611-4028-9291-C7282160212D}" destId="{ECB80955-D0BA-49D0-B5CB-90603B3DF68D}" srcOrd="0" destOrd="0" presId="urn:microsoft.com/office/officeart/2005/8/layout/hierarchy1"/>
    <dgm:cxn modelId="{F5D4DB94-89E7-46EE-8BCF-271E154ACD50}" type="presParOf" srcId="{ECB80955-D0BA-49D0-B5CB-90603B3DF68D}" destId="{F4E7FD1B-B4A5-4D80-8032-BD7096DA9D83}" srcOrd="0" destOrd="0" presId="urn:microsoft.com/office/officeart/2005/8/layout/hierarchy1"/>
    <dgm:cxn modelId="{D6A0DA6D-326C-4572-852C-34ACB8FAE14D}" type="presParOf" srcId="{F4E7FD1B-B4A5-4D80-8032-BD7096DA9D83}" destId="{0E23DF1C-9F2C-410A-AD68-F6B1CA57DD8B}" srcOrd="0" destOrd="0" presId="urn:microsoft.com/office/officeart/2005/8/layout/hierarchy1"/>
    <dgm:cxn modelId="{4C6391E2-C9AB-4228-A712-9A6FC4B8C707}" type="presParOf" srcId="{0E23DF1C-9F2C-410A-AD68-F6B1CA57DD8B}" destId="{E1239BEC-6523-4B40-88DE-7CDC59CC7E6E}" srcOrd="0" destOrd="0" presId="urn:microsoft.com/office/officeart/2005/8/layout/hierarchy1"/>
    <dgm:cxn modelId="{7DAFB283-150B-44B2-A04C-1AAB98D8CABF}" type="presParOf" srcId="{0E23DF1C-9F2C-410A-AD68-F6B1CA57DD8B}" destId="{CA17A2AB-8748-48A2-9E7F-F9553F471AB6}" srcOrd="1" destOrd="0" presId="urn:microsoft.com/office/officeart/2005/8/layout/hierarchy1"/>
    <dgm:cxn modelId="{B7516E21-EAFA-4B52-96DA-E53382369C80}" type="presParOf" srcId="{F4E7FD1B-B4A5-4D80-8032-BD7096DA9D83}" destId="{CE40FF8D-E1B3-41BC-89EE-417150AE11B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46C150-A611-4028-9291-C7282160212D}"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DD5049F5-ECEB-4BC1-A400-15E23303DD9C}">
      <dgm:prSet phldr="0"/>
      <dgm:spPr/>
      <dgm:t>
        <a:bodyPr/>
        <a:lstStyle/>
        <a:p>
          <a:pPr algn="l" rtl="0"/>
          <a:r>
            <a:rPr lang="en-US" dirty="0">
              <a:solidFill>
                <a:schemeClr val="tx1"/>
              </a:solidFill>
              <a:latin typeface="Georgia"/>
            </a:rPr>
            <a:t>"The General hopes this important Event will serve as a fresh incentive to every officer, and soldier, to act with Fidelity and Courage, as knowing that now the peace and safety of his Country depends (under God) solely on the success of our arms."</a:t>
          </a:r>
        </a:p>
      </dgm:t>
    </dgm:pt>
    <dgm:pt modelId="{77343AA7-5CB1-4504-9E75-61783F5E5196}" type="parTrans" cxnId="{C66B486A-3108-479E-A883-3B48EA63A21E}">
      <dgm:prSet/>
      <dgm:spPr/>
    </dgm:pt>
    <dgm:pt modelId="{572CF41A-2821-4B03-91FC-3EA5F7B67C60}" type="sibTrans" cxnId="{C66B486A-3108-479E-A883-3B48EA63A21E}">
      <dgm:prSet/>
      <dgm:spPr/>
    </dgm:pt>
    <dgm:pt modelId="{ECB80955-D0BA-49D0-B5CB-90603B3DF68D}" type="pres">
      <dgm:prSet presAssocID="{9F46C150-A611-4028-9291-C7282160212D}" presName="hierChild1" presStyleCnt="0">
        <dgm:presLayoutVars>
          <dgm:chPref val="1"/>
          <dgm:dir/>
          <dgm:animOne val="branch"/>
          <dgm:animLvl val="lvl"/>
          <dgm:resizeHandles/>
        </dgm:presLayoutVars>
      </dgm:prSet>
      <dgm:spPr/>
    </dgm:pt>
    <dgm:pt modelId="{0C7E6574-F4C4-4703-BA62-F21296E1C478}" type="pres">
      <dgm:prSet presAssocID="{DD5049F5-ECEB-4BC1-A400-15E23303DD9C}" presName="hierRoot1" presStyleCnt="0"/>
      <dgm:spPr/>
    </dgm:pt>
    <dgm:pt modelId="{2AC58318-7A00-4298-B667-7952B851B1F6}" type="pres">
      <dgm:prSet presAssocID="{DD5049F5-ECEB-4BC1-A400-15E23303DD9C}" presName="composite" presStyleCnt="0"/>
      <dgm:spPr/>
    </dgm:pt>
    <dgm:pt modelId="{9C5587D2-6A5E-409F-AF8B-B69C9339EC11}" type="pres">
      <dgm:prSet presAssocID="{DD5049F5-ECEB-4BC1-A400-15E23303DD9C}" presName="background" presStyleLbl="node0" presStyleIdx="0" presStyleCnt="1"/>
      <dgm:spPr/>
    </dgm:pt>
    <dgm:pt modelId="{9FC87B15-116A-46EB-B988-3107511FB8D7}" type="pres">
      <dgm:prSet presAssocID="{DD5049F5-ECEB-4BC1-A400-15E23303DD9C}" presName="text" presStyleLbl="fgAcc0" presStyleIdx="0" presStyleCnt="1">
        <dgm:presLayoutVars>
          <dgm:chPref val="3"/>
        </dgm:presLayoutVars>
      </dgm:prSet>
      <dgm:spPr/>
    </dgm:pt>
    <dgm:pt modelId="{B321C559-1700-4F05-9D7D-F82C35DAC30F}" type="pres">
      <dgm:prSet presAssocID="{DD5049F5-ECEB-4BC1-A400-15E23303DD9C}" presName="hierChild2" presStyleCnt="0"/>
      <dgm:spPr/>
    </dgm:pt>
  </dgm:ptLst>
  <dgm:cxnLst>
    <dgm:cxn modelId="{C66B486A-3108-479E-A883-3B48EA63A21E}" srcId="{9F46C150-A611-4028-9291-C7282160212D}" destId="{DD5049F5-ECEB-4BC1-A400-15E23303DD9C}" srcOrd="0" destOrd="0" parTransId="{77343AA7-5CB1-4504-9E75-61783F5E5196}" sibTransId="{572CF41A-2821-4B03-91FC-3EA5F7B67C60}"/>
    <dgm:cxn modelId="{6846F592-6D63-4290-AB6B-FA78BDE94C6B}" type="presOf" srcId="{DD5049F5-ECEB-4BC1-A400-15E23303DD9C}" destId="{9FC87B15-116A-46EB-B988-3107511FB8D7}" srcOrd="0" destOrd="0" presId="urn:microsoft.com/office/officeart/2005/8/layout/hierarchy1"/>
    <dgm:cxn modelId="{00D40ECF-D300-4789-97B8-AD350DE9FAE4}" type="presOf" srcId="{9F46C150-A611-4028-9291-C7282160212D}" destId="{ECB80955-D0BA-49D0-B5CB-90603B3DF68D}" srcOrd="0" destOrd="0" presId="urn:microsoft.com/office/officeart/2005/8/layout/hierarchy1"/>
    <dgm:cxn modelId="{8B570A12-4CA4-40C2-9CBA-A10D3C53537E}" type="presParOf" srcId="{ECB80955-D0BA-49D0-B5CB-90603B3DF68D}" destId="{0C7E6574-F4C4-4703-BA62-F21296E1C478}" srcOrd="0" destOrd="0" presId="urn:microsoft.com/office/officeart/2005/8/layout/hierarchy1"/>
    <dgm:cxn modelId="{04E981B6-AF95-4F5B-BE9C-535A22787241}" type="presParOf" srcId="{0C7E6574-F4C4-4703-BA62-F21296E1C478}" destId="{2AC58318-7A00-4298-B667-7952B851B1F6}" srcOrd="0" destOrd="0" presId="urn:microsoft.com/office/officeart/2005/8/layout/hierarchy1"/>
    <dgm:cxn modelId="{2F72A8E6-073F-447E-9635-3877F120DB42}" type="presParOf" srcId="{2AC58318-7A00-4298-B667-7952B851B1F6}" destId="{9C5587D2-6A5E-409F-AF8B-B69C9339EC11}" srcOrd="0" destOrd="0" presId="urn:microsoft.com/office/officeart/2005/8/layout/hierarchy1"/>
    <dgm:cxn modelId="{C25CBFED-E996-4FD3-BE8E-36C58AF32BCE}" type="presParOf" srcId="{2AC58318-7A00-4298-B667-7952B851B1F6}" destId="{9FC87B15-116A-46EB-B988-3107511FB8D7}" srcOrd="1" destOrd="0" presId="urn:microsoft.com/office/officeart/2005/8/layout/hierarchy1"/>
    <dgm:cxn modelId="{0644D1F8-660D-4FDC-A52B-AC151C4C138B}" type="presParOf" srcId="{0C7E6574-F4C4-4703-BA62-F21296E1C478}" destId="{B321C559-1700-4F05-9D7D-F82C35DAC30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39BEC-6523-4B40-88DE-7CDC59CC7E6E}">
      <dsp:nvSpPr>
        <dsp:cNvPr id="0" name=""/>
        <dsp:cNvSpPr/>
      </dsp:nvSpPr>
      <dsp:spPr>
        <a:xfrm>
          <a:off x="127644" y="638"/>
          <a:ext cx="2538179" cy="1611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17A2AB-8748-48A2-9E7F-F9553F471AB6}">
      <dsp:nvSpPr>
        <dsp:cNvPr id="0" name=""/>
        <dsp:cNvSpPr/>
      </dsp:nvSpPr>
      <dsp:spPr>
        <a:xfrm>
          <a:off x="409664" y="268556"/>
          <a:ext cx="2538179" cy="1611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chemeClr val="tx1"/>
              </a:solidFill>
              <a:latin typeface="Georgia"/>
              <a:cs typeface="Arial"/>
            </a:rPr>
            <a:t>"We the citizens of Mecklenburg county, do hereby dissolve the political bands which have connected us to the Mother Country"</a:t>
          </a:r>
        </a:p>
      </dsp:txBody>
      <dsp:txXfrm>
        <a:off x="456870" y="315762"/>
        <a:ext cx="2443767" cy="1517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39BEC-6523-4B40-88DE-7CDC59CC7E6E}">
      <dsp:nvSpPr>
        <dsp:cNvPr id="0" name=""/>
        <dsp:cNvSpPr/>
      </dsp:nvSpPr>
      <dsp:spPr>
        <a:xfrm>
          <a:off x="1311" y="923697"/>
          <a:ext cx="4601813" cy="29221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17A2AB-8748-48A2-9E7F-F9553F471AB6}">
      <dsp:nvSpPr>
        <dsp:cNvPr id="0" name=""/>
        <dsp:cNvSpPr/>
      </dsp:nvSpPr>
      <dsp:spPr>
        <a:xfrm>
          <a:off x="512623" y="1409444"/>
          <a:ext cx="4601813" cy="29221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latin typeface="Georgia"/>
              <a:cs typeface="Arial"/>
            </a:rPr>
            <a:t>"</a:t>
          </a:r>
          <a:r>
            <a:rPr lang="en-US" sz="2400" b="0" kern="1200" dirty="0">
              <a:solidFill>
                <a:schemeClr val="tx1"/>
              </a:solidFill>
            </a:rPr>
            <a:t>A Declaration of </a:t>
          </a:r>
          <a:r>
            <a:rPr lang="en-US" sz="2400" b="0" kern="1200" dirty="0">
              <a:solidFill>
                <a:schemeClr val="tx1"/>
              </a:solidFill>
              <a:latin typeface="Georgia"/>
            </a:rPr>
            <a:t>Rights Is made by the representatives of the good people of Virginia, assembled in full and free convention which rights do pertain to them and their posterity, as the basis and foundation of government."</a:t>
          </a:r>
          <a:endParaRPr lang="en-US" sz="2400" kern="1200" dirty="0">
            <a:solidFill>
              <a:schemeClr val="tx1"/>
            </a:solidFill>
          </a:endParaRPr>
        </a:p>
      </dsp:txBody>
      <dsp:txXfrm>
        <a:off x="598210" y="1495031"/>
        <a:ext cx="4430639" cy="2750977"/>
      </dsp:txXfrm>
    </dsp:sp>
    <dsp:sp modelId="{B547D6CD-2815-4F76-9087-72A7AD8781B0}">
      <dsp:nvSpPr>
        <dsp:cNvPr id="0" name=""/>
        <dsp:cNvSpPr/>
      </dsp:nvSpPr>
      <dsp:spPr>
        <a:xfrm>
          <a:off x="5625750" y="923697"/>
          <a:ext cx="4601813" cy="29221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695E97D-14E9-4867-8913-87FFCAA15CCC}">
      <dsp:nvSpPr>
        <dsp:cNvPr id="0" name=""/>
        <dsp:cNvSpPr/>
      </dsp:nvSpPr>
      <dsp:spPr>
        <a:xfrm>
          <a:off x="6137062" y="1409444"/>
          <a:ext cx="4601813" cy="29221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latin typeface="Georgia"/>
              <a:cs typeface="Arial"/>
            </a:rPr>
            <a:t>"These United Colonies are... free and independent States... [and] are absolved from all allegiance to the British Crown, and that all political connection between them and the State of Great Britain is... dissolved."</a:t>
          </a:r>
        </a:p>
      </dsp:txBody>
      <dsp:txXfrm>
        <a:off x="6222649" y="1495031"/>
        <a:ext cx="4430639" cy="2750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AE461-86BA-48F0-8069-9F1A1AA99160}">
      <dsp:nvSpPr>
        <dsp:cNvPr id="0" name=""/>
        <dsp:cNvSpPr/>
      </dsp:nvSpPr>
      <dsp:spPr>
        <a:xfrm>
          <a:off x="3122" y="61599"/>
          <a:ext cx="304422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a:rPr>
            <a:t>Preamble</a:t>
          </a:r>
          <a:endParaRPr lang="en-US" sz="2200" kern="1200" dirty="0"/>
        </a:p>
      </dsp:txBody>
      <dsp:txXfrm>
        <a:off x="3122" y="61599"/>
        <a:ext cx="3044224" cy="633600"/>
      </dsp:txXfrm>
    </dsp:sp>
    <dsp:sp modelId="{46396939-CEC9-4BE1-BE17-C6C260FB3C15}">
      <dsp:nvSpPr>
        <dsp:cNvPr id="0" name=""/>
        <dsp:cNvSpPr/>
      </dsp:nvSpPr>
      <dsp:spPr>
        <a:xfrm>
          <a:off x="3122" y="695199"/>
          <a:ext cx="3044224"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solidFill>
                <a:srgbClr val="003F77"/>
              </a:solidFill>
              <a:latin typeface="Georgia"/>
            </a:rPr>
            <a:t>Outlined the rights of man and the right for the colonists to fight for their cause. The words of the preamble were meant to unite Americans under a realization that the future could be brighter if they continued to fight.</a:t>
          </a:r>
          <a:endParaRPr lang="en-US" sz="2200" kern="1200" dirty="0"/>
        </a:p>
      </dsp:txBody>
      <dsp:txXfrm>
        <a:off x="3122" y="695199"/>
        <a:ext cx="3044224" cy="3744180"/>
      </dsp:txXfrm>
    </dsp:sp>
    <dsp:sp modelId="{BBDE217E-F73B-4D73-8F93-AE7C598B2CEE}">
      <dsp:nvSpPr>
        <dsp:cNvPr id="0" name=""/>
        <dsp:cNvSpPr/>
      </dsp:nvSpPr>
      <dsp:spPr>
        <a:xfrm>
          <a:off x="3473537" y="61599"/>
          <a:ext cx="304422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Georgia"/>
            </a:rPr>
            <a:t>Second section</a:t>
          </a:r>
          <a:endParaRPr lang="en-US" sz="2200" kern="1200" dirty="0"/>
        </a:p>
      </dsp:txBody>
      <dsp:txXfrm>
        <a:off x="3473537" y="61599"/>
        <a:ext cx="3044224" cy="633600"/>
      </dsp:txXfrm>
    </dsp:sp>
    <dsp:sp modelId="{69A65050-42DA-4451-8D33-E1F0EC49C0D1}">
      <dsp:nvSpPr>
        <dsp:cNvPr id="0" name=""/>
        <dsp:cNvSpPr/>
      </dsp:nvSpPr>
      <dsp:spPr>
        <a:xfrm>
          <a:off x="3473537" y="695199"/>
          <a:ext cx="3044224"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solidFill>
                <a:srgbClr val="003F77"/>
              </a:solidFill>
              <a:latin typeface="Georgia"/>
            </a:rPr>
            <a:t>Outlined the grievances against King George III to remind everyone of the tyranny that the King exercised over the colonists and thereby justify their fighting.</a:t>
          </a:r>
          <a:endParaRPr lang="en-US" sz="2200" kern="1200" dirty="0"/>
        </a:p>
      </dsp:txBody>
      <dsp:txXfrm>
        <a:off x="3473537" y="695199"/>
        <a:ext cx="3044224" cy="3744180"/>
      </dsp:txXfrm>
    </dsp:sp>
    <dsp:sp modelId="{CD49704E-1326-4C2D-BD16-B3393F3DB7D4}">
      <dsp:nvSpPr>
        <dsp:cNvPr id="0" name=""/>
        <dsp:cNvSpPr/>
      </dsp:nvSpPr>
      <dsp:spPr>
        <a:xfrm>
          <a:off x="6943953" y="61599"/>
          <a:ext cx="304422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Georgia"/>
            </a:rPr>
            <a:t>Third section</a:t>
          </a:r>
          <a:endParaRPr lang="en-US" sz="2200" kern="1200" dirty="0"/>
        </a:p>
      </dsp:txBody>
      <dsp:txXfrm>
        <a:off x="6943953" y="61599"/>
        <a:ext cx="3044224" cy="633600"/>
      </dsp:txXfrm>
    </dsp:sp>
    <dsp:sp modelId="{E18241E1-7CA0-40ED-A0EC-C0543DF18F92}">
      <dsp:nvSpPr>
        <dsp:cNvPr id="0" name=""/>
        <dsp:cNvSpPr/>
      </dsp:nvSpPr>
      <dsp:spPr>
        <a:xfrm>
          <a:off x="6943953" y="695199"/>
          <a:ext cx="3044224"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solidFill>
                <a:srgbClr val="003F77"/>
              </a:solidFill>
              <a:latin typeface="Georgia"/>
            </a:rPr>
            <a:t>Declared the thirteen colonies as free and independent states.</a:t>
          </a:r>
          <a:endParaRPr lang="en-US" sz="2200" kern="1200" dirty="0"/>
        </a:p>
      </dsp:txBody>
      <dsp:txXfrm>
        <a:off x="6943953" y="695199"/>
        <a:ext cx="3044224" cy="3744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39BEC-6523-4B40-88DE-7CDC59CC7E6E}">
      <dsp:nvSpPr>
        <dsp:cNvPr id="0" name=""/>
        <dsp:cNvSpPr/>
      </dsp:nvSpPr>
      <dsp:spPr>
        <a:xfrm>
          <a:off x="38270" y="324"/>
          <a:ext cx="3458093" cy="219588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17A2AB-8748-48A2-9E7F-F9553F471AB6}">
      <dsp:nvSpPr>
        <dsp:cNvPr id="0" name=""/>
        <dsp:cNvSpPr/>
      </dsp:nvSpPr>
      <dsp:spPr>
        <a:xfrm>
          <a:off x="422502" y="365345"/>
          <a:ext cx="3458093" cy="2195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Georgia"/>
              <a:cs typeface="Arial"/>
            </a:rPr>
            <a:t>"The Honorable the Continental Congress, impelled by the dictates of duty, policy and necessity, having been pleased to dissolve the Connection which subsisted between this Country, and Great Britain, and to declare the United Colonies of North America, free and independent STATES."</a:t>
          </a:r>
          <a:endParaRPr lang="en-US" sz="1600" kern="1200" dirty="0">
            <a:solidFill>
              <a:schemeClr val="tx1"/>
            </a:solidFill>
          </a:endParaRPr>
        </a:p>
      </dsp:txBody>
      <dsp:txXfrm>
        <a:off x="486817" y="429660"/>
        <a:ext cx="3329463" cy="2067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587D2-6A5E-409F-AF8B-B69C9339EC11}">
      <dsp:nvSpPr>
        <dsp:cNvPr id="0" name=""/>
        <dsp:cNvSpPr/>
      </dsp:nvSpPr>
      <dsp:spPr>
        <a:xfrm>
          <a:off x="0" y="28164"/>
          <a:ext cx="3740044" cy="23749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FC87B15-116A-46EB-B988-3107511FB8D7}">
      <dsp:nvSpPr>
        <dsp:cNvPr id="0" name=""/>
        <dsp:cNvSpPr/>
      </dsp:nvSpPr>
      <dsp:spPr>
        <a:xfrm>
          <a:off x="415560" y="422947"/>
          <a:ext cx="3740044" cy="23749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latin typeface="Georgia"/>
            </a:rPr>
            <a:t>"The General hopes this important Event will serve as a fresh incentive to every officer, and soldier, to act with Fidelity and Courage, as knowing that now the peace and safety of his Country depends (under God) solely on the success of our arms."</a:t>
          </a:r>
        </a:p>
      </dsp:txBody>
      <dsp:txXfrm>
        <a:off x="485119" y="492506"/>
        <a:ext cx="3600926" cy="22358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9E0DC-0ABA-4506-9F3E-5C478EE2EF54}" type="datetimeFigureOut">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67BD9-9305-4195-9F72-A6B6907BAB6C}" type="slidenum">
              <a:t>‹#›</a:t>
            </a:fld>
            <a:endParaRPr lang="en-US"/>
          </a:p>
        </p:txBody>
      </p:sp>
    </p:spTree>
    <p:extLst>
      <p:ext uri="{BB962C8B-B14F-4D97-AF65-F5344CB8AC3E}">
        <p14:creationId xmlns:p14="http://schemas.microsoft.com/office/powerpoint/2010/main" val="176633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resource/cph.3g0531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primary-sources/washingtons-general-order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howardpyle.blogspot.com/2012/07/reading-declaration-before-washingtons.html" TargetMode="External"/><Relationship Id="rId4" Type="http://schemas.openxmlformats.org/officeDocument/2006/relationships/hyperlink" Target="https://www.mountvernon.org/library/digitalhistory/digital-encyclopedia/article/declaration-of-independenc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museum.nyhistory.org/objects/3909/pulling-down-the-statue-of-king-george-iii-new-york-ci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ttlefields.org/learn/biographies/john-adams" TargetMode="External"/><Relationship Id="rId7" Type="http://schemas.openxmlformats.org/officeDocument/2006/relationships/hyperlink" Target="https://digitalcollections.nypl.org/items/510d47da-2052-a3d9-e040-e00a18064a99"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masshist.org/digitaladams/archive/doc?id=L17760703jasecond" TargetMode="External"/><Relationship Id="rId5" Type="http://schemas.openxmlformats.org/officeDocument/2006/relationships/hyperlink" Target="https://www.battlefields.org/learn/articles/boston-massacre" TargetMode="External"/><Relationship Id="rId4" Type="http://schemas.openxmlformats.org/officeDocument/2006/relationships/hyperlink" Target="https://www.battlefields.org/learn/biographies/abigail-adams"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battlefields.org/learn/biographies/thomas-gage" TargetMode="External"/><Relationship Id="rId13" Type="http://schemas.openxmlformats.org/officeDocument/2006/relationships/hyperlink" Target="https://www.battlefields.org/node/282" TargetMode="External"/><Relationship Id="rId18" Type="http://schemas.openxmlformats.org/officeDocument/2006/relationships/hyperlink" Target="https://commons.wikimedia.org/wiki/File:John_Hancock_1770-crop.jpg" TargetMode="External"/><Relationship Id="rId3" Type="http://schemas.openxmlformats.org/officeDocument/2006/relationships/hyperlink" Target="https://www.battlefields.org/learn/biographies/john-hancock" TargetMode="External"/><Relationship Id="rId7" Type="http://schemas.openxmlformats.org/officeDocument/2006/relationships/hyperlink" Target="https://www.battlefields.org/learn/articles/continental-congress" TargetMode="External"/><Relationship Id="rId12" Type="http://schemas.openxmlformats.org/officeDocument/2006/relationships/hyperlink" Target="https://www.battlefields.org/node/3082" TargetMode="External"/><Relationship Id="rId17" Type="http://schemas.openxmlformats.org/officeDocument/2006/relationships/hyperlink" Target="https://www.battlefields.org/learn/articles/who-were-sons-liberty" TargetMode="External"/><Relationship Id="rId2" Type="http://schemas.openxmlformats.org/officeDocument/2006/relationships/slide" Target="../slides/slide14.xml"/><Relationship Id="rId16" Type="http://schemas.openxmlformats.org/officeDocument/2006/relationships/hyperlink" Target="https://www.battlefields.org/node/2873" TargetMode="External"/><Relationship Id="rId20" Type="http://schemas.openxmlformats.org/officeDocument/2006/relationships/hyperlink" Target="https://commons.wikimedia.org/w/index.php?search=benjamin+rush&amp;title=Special:MediaSearch&amp;go=Go&amp;type=image" TargetMode="External"/><Relationship Id="rId1" Type="http://schemas.openxmlformats.org/officeDocument/2006/relationships/notesMaster" Target="../notesMasters/notesMaster1.xml"/><Relationship Id="rId6" Type="http://schemas.openxmlformats.org/officeDocument/2006/relationships/hyperlink" Target="https://www.battlefields.org/learn/articles/revolutionary-colleges" TargetMode="External"/><Relationship Id="rId11" Type="http://schemas.openxmlformats.org/officeDocument/2006/relationships/hyperlink" Target="https://www.battlefields.org/learn/articles/declaration-independence" TargetMode="External"/><Relationship Id="rId5" Type="http://schemas.openxmlformats.org/officeDocument/2006/relationships/hyperlink" Target="https://www.battlefields.org/learn/biographies/benjamin-rush" TargetMode="External"/><Relationship Id="rId15" Type="http://schemas.openxmlformats.org/officeDocument/2006/relationships/hyperlink" Target="https://www.battlefields.org/node/6408" TargetMode="External"/><Relationship Id="rId10" Type="http://schemas.openxmlformats.org/officeDocument/2006/relationships/hyperlink" Target="https://www.battlefields.org/learn/revolutionary-war/battles/lexington-and-concord" TargetMode="External"/><Relationship Id="rId19" Type="http://schemas.openxmlformats.org/officeDocument/2006/relationships/hyperlink" Target="https://commons.wikimedia.org/wiki/File:Robert_morris_portrait_fragment.jpg" TargetMode="External"/><Relationship Id="rId4" Type="http://schemas.openxmlformats.org/officeDocument/2006/relationships/hyperlink" Target="https://www.battlefields.org/learn/biographies/robert-morris" TargetMode="External"/><Relationship Id="rId9" Type="http://schemas.openxmlformats.org/officeDocument/2006/relationships/hyperlink" Target="https://www.battlefields.org/learn/biographies/samuel-adams" TargetMode="External"/><Relationship Id="rId14" Type="http://schemas.openxmlformats.org/officeDocument/2006/relationships/hyperlink" Target="https://www.battlefields.org/node/6628"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attlefields.org/learn/articles/british-thoughts-american-independenc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battlefields.org/node/2274" TargetMode="External"/><Relationship Id="rId4" Type="http://schemas.openxmlformats.org/officeDocument/2006/relationships/hyperlink" Target="https://www.battlefields.org/node/662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learn/articles/path-declaration" TargetMode="External"/><Relationship Id="rId7" Type="http://schemas.openxmlformats.org/officeDocument/2006/relationships/hyperlink" Target="https://www.battlefields.org/learn/articles/continental-congress#:~:text=On%20September%205%2C%201774%2C%20delegates,instituted%20by%20King%20George%20III"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attlefields.org/node/5299" TargetMode="External"/><Relationship Id="rId5" Type="http://schemas.openxmlformats.org/officeDocument/2006/relationships/hyperlink" Target="https://www.battlefields.org/node/327" TargetMode="External"/><Relationship Id="rId4" Type="http://schemas.openxmlformats.org/officeDocument/2006/relationships/hyperlink" Target="https://www.battlefields.org/learn/articles/heart-revolution-philadelphia-during-war-independence"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britannica.com/topic/flag-of-North-Carolina" TargetMode="External"/><Relationship Id="rId3" Type="http://schemas.openxmlformats.org/officeDocument/2006/relationships/hyperlink" Target="https://www.battlefields.org/learn/primary-sources/mecklenburg-declaration-independence" TargetMode="External"/><Relationship Id="rId7" Type="http://schemas.openxmlformats.org/officeDocument/2006/relationships/hyperlink" Target="https://www.battlefields.org/node/3089"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attlefields.org/node/915" TargetMode="External"/><Relationship Id="rId5" Type="http://schemas.openxmlformats.org/officeDocument/2006/relationships/hyperlink" Target="https://www.battlefields.org/node/2869" TargetMode="External"/><Relationship Id="rId4" Type="http://schemas.openxmlformats.org/officeDocument/2006/relationships/hyperlink" Target="https://www.battlefields.org/learn/articles/mecklenburg-declaration-independenc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primary-sources/lee-resolu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attlefields.org/learn/primary-sources/virginia-declaration-rights-0"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battlefields.org/node/293" TargetMode="External"/><Relationship Id="rId3" Type="http://schemas.openxmlformats.org/officeDocument/2006/relationships/hyperlink" Target="https://www.youtube.com/watch?v=_waIIWeDcw4" TargetMode="External"/><Relationship Id="rId7" Type="http://schemas.openxmlformats.org/officeDocument/2006/relationships/hyperlink" Target="https://www.battlefields.org/node/31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attlefields.org/node/338" TargetMode="External"/><Relationship Id="rId5" Type="http://schemas.openxmlformats.org/officeDocument/2006/relationships/hyperlink" Target="https://www.battlefields.org/learn/biographies/benjamin-franklin" TargetMode="External"/><Relationship Id="rId4" Type="http://schemas.openxmlformats.org/officeDocument/2006/relationships/hyperlink" Target="https://www.battlefields.org/learn/biographies/thomas-jefferson" TargetMode="External"/><Relationship Id="rId9" Type="http://schemas.openxmlformats.org/officeDocument/2006/relationships/hyperlink" Target="http://Phttps:/commons.wikimedia.org/wiki/File:Declaration_of_Independence_(1819),_by_John_Trumbull.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primary-sources/declaration-independenc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politico.com/story/2018/07/04/declaration-of-independence-adopted-by-continental-congress-july-4-1776-692467" TargetMode="External"/><Relationship Id="rId5" Type="http://schemas.openxmlformats.org/officeDocument/2006/relationships/hyperlink" Target="https://youtu.be/CePiy1oRyYE" TargetMode="External"/><Relationship Id="rId4" Type="http://schemas.openxmlformats.org/officeDocument/2006/relationships/hyperlink" Target="https://www.battlefields.org/learn/articles/declaration-independenc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articles/declaration-independe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ktSnLWc_Zt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topics/france-and-american-revolu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Encourage students to think about how </a:t>
            </a:r>
            <a:r>
              <a:rPr lang="en-US" dirty="0"/>
              <a:t>various between 1763 and 1775 disputes led to the revolution. These disputes were over topics such as taxation, troops, and autonomy.</a:t>
            </a:r>
          </a:p>
          <a:p>
            <a:endParaRPr lang="en-US" dirty="0">
              <a:cs typeface="Calibri"/>
            </a:endParaRPr>
          </a:p>
          <a:p>
            <a:r>
              <a:rPr lang="en-US" i="1" dirty="0">
                <a:cs typeface="Calibri"/>
              </a:rPr>
              <a:t>Possible discussion question: how did British Parliament and the Colonies clash over their ideas of government and liberty?</a:t>
            </a:r>
          </a:p>
          <a:p>
            <a:endParaRPr lang="en-US" dirty="0">
              <a:cs typeface="Calibri"/>
            </a:endParaRPr>
          </a:p>
          <a:p>
            <a:r>
              <a:rPr lang="en-US" dirty="0"/>
              <a:t>Photo source: </a:t>
            </a:r>
            <a:r>
              <a:rPr lang="en-US" dirty="0">
                <a:hlinkClick r:id="rId3"/>
              </a:rPr>
              <a:t>https://www.loc.gov/resource/cph.3g05315/</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334091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cs typeface="Calibri"/>
              </a:rPr>
              <a:t>"Washington's General Orders" primary source </a:t>
            </a:r>
            <a:r>
              <a:rPr lang="en-US" dirty="0">
                <a:hlinkClick r:id="rId3"/>
              </a:rPr>
              <a:t>https://www.battlefields.org/learn/primary-sources/washingtons-general-orders</a:t>
            </a:r>
            <a:endParaRPr lang="en-US" dirty="0"/>
          </a:p>
          <a:p>
            <a:r>
              <a:rPr lang="en-US" dirty="0">
                <a:cs typeface="+mn-lt"/>
              </a:rPr>
              <a:t>"Declaration of Independence" by George Washington's Mount Vernon</a:t>
            </a:r>
          </a:p>
          <a:p>
            <a:r>
              <a:rPr lang="en-US" dirty="0">
                <a:hlinkClick r:id="rId4"/>
              </a:rPr>
              <a:t>https://www.mountvernon.org/library/digitalhistory/digital-encyclopedia/article/declaration-of-independence/</a:t>
            </a:r>
            <a:endParaRPr lang="en-US">
              <a:cs typeface="Calibri" panose="020F0502020204030204"/>
            </a:endParaRPr>
          </a:p>
          <a:p>
            <a:r>
              <a:rPr lang="en-US" dirty="0">
                <a:cs typeface="Calibri"/>
              </a:rPr>
              <a:t> </a:t>
            </a:r>
          </a:p>
          <a:p>
            <a:r>
              <a:rPr lang="en-US" dirty="0">
                <a:cs typeface="Calibri"/>
              </a:rPr>
              <a:t>Thousands of soldiers gathered in Manhattan parade grounds to hear Washington speak about the Declaration of Independence. This was an urgent time, as there was an impending Hessian (British mercenaries) invasion. Before Washington read aloud the declaration, he gave a short speech to describe the situation and what had happened in Congress.</a:t>
            </a:r>
            <a:endParaRPr lang="en-US" dirty="0">
              <a:ea typeface="Calibri"/>
              <a:cs typeface="Calibri"/>
            </a:endParaRPr>
          </a:p>
          <a:p>
            <a:endParaRPr lang="en-US" dirty="0">
              <a:cs typeface="Calibri"/>
            </a:endParaRPr>
          </a:p>
          <a:p>
            <a:r>
              <a:rPr lang="en-US" dirty="0">
                <a:cs typeface="Calibri"/>
              </a:rPr>
              <a:t>Photo source:</a:t>
            </a:r>
          </a:p>
          <a:p>
            <a:r>
              <a:rPr lang="en-US" dirty="0">
                <a:cs typeface="Calibri"/>
              </a:rPr>
              <a:t>“</a:t>
            </a:r>
            <a:r>
              <a:rPr lang="en-US" dirty="0"/>
              <a:t>Reading the Declaration before Washington’s Army, New York, July 9, 1776” by Howard Pyle </a:t>
            </a:r>
            <a:r>
              <a:rPr lang="en-US" dirty="0">
                <a:hlinkClick r:id="rId5"/>
              </a:rPr>
              <a:t>https://howardpyle.blogspot.com/2012/07/reading-declaration-before-washingtons.html</a:t>
            </a:r>
            <a:endParaRPr lang="en-US"/>
          </a:p>
        </p:txBody>
      </p:sp>
      <p:sp>
        <p:nvSpPr>
          <p:cNvPr id="4" name="Slide Number Placeholder 3"/>
          <p:cNvSpPr>
            <a:spLocks noGrp="1"/>
          </p:cNvSpPr>
          <p:nvPr>
            <p:ph type="sldNum" sz="quarter" idx="5"/>
          </p:nvPr>
        </p:nvSpPr>
        <p:spPr/>
        <p:txBody>
          <a:bodyPr/>
          <a:lstStyle/>
          <a:p>
            <a:fld id="{85267BD9-9305-4195-9F72-A6B6907BAB6C}" type="slidenum">
              <a:rPr lang="en-US"/>
              <a:t>11</a:t>
            </a:fld>
            <a:endParaRPr lang="en-US"/>
          </a:p>
        </p:txBody>
      </p:sp>
    </p:spTree>
    <p:extLst>
      <p:ext uri="{BB962C8B-B14F-4D97-AF65-F5344CB8AC3E}">
        <p14:creationId xmlns:p14="http://schemas.microsoft.com/office/powerpoint/2010/main" val="361219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Washington noted, in the quote above, that he hoped this will spark a renewed interest in the war for soldiers. </a:t>
            </a:r>
            <a:r>
              <a:rPr lang="en-US" dirty="0"/>
              <a:t>After Washington read aloud the Declaration of Independence, some people went down Broadway to a King George III statue, where they took it down, </a:t>
            </a:r>
            <a:r>
              <a:rPr lang="en-US" dirty="0">
                <a:cs typeface="Calibri"/>
              </a:rPr>
              <a:t>removed the head, and shot it with their guns. Washington was correct in his prediction that the declaration will newly incentivize soldiers.</a:t>
            </a:r>
          </a:p>
          <a:p>
            <a:endParaRPr lang="en-US" dirty="0">
              <a:cs typeface="Calibri"/>
            </a:endParaRPr>
          </a:p>
          <a:p>
            <a:r>
              <a:rPr lang="en-US" i="1" dirty="0"/>
              <a:t>Possible discussion question: If you were a Continental soldier, how would you feel after hearing Washington read aloud the Declaration of Independence?</a:t>
            </a:r>
            <a:endParaRPr lang="en-US" dirty="0"/>
          </a:p>
          <a:p>
            <a:endParaRPr lang="en-US" dirty="0">
              <a:cs typeface="Calibri"/>
            </a:endParaRPr>
          </a:p>
          <a:p>
            <a:r>
              <a:rPr lang="en-US" dirty="0">
                <a:cs typeface="Calibri"/>
              </a:rPr>
              <a:t>Photo source:</a:t>
            </a:r>
          </a:p>
          <a:p>
            <a:r>
              <a:rPr lang="en-US" dirty="0"/>
              <a:t>"Pulling Down the Statue of King George III, New York City" by Johannes Adam Simon Oertel </a:t>
            </a:r>
            <a:r>
              <a:rPr lang="en-US" dirty="0">
                <a:hlinkClick r:id="rId3"/>
              </a:rPr>
              <a:t>https://emuseum.nyhistory.org/objects/3909/pulling-down-the-statue-of-king-george-iii-new-york-city</a:t>
            </a:r>
            <a:endParaRPr lang="en-US">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12</a:t>
            </a:fld>
            <a:endParaRPr lang="en-US"/>
          </a:p>
        </p:txBody>
      </p:sp>
    </p:spTree>
    <p:extLst>
      <p:ext uri="{BB962C8B-B14F-4D97-AF65-F5344CB8AC3E}">
        <p14:creationId xmlns:p14="http://schemas.microsoft.com/office/powerpoint/2010/main" val="391388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t>John Adams biography </a:t>
            </a:r>
            <a:r>
              <a:rPr lang="en-US" dirty="0">
                <a:hlinkClick r:id="rId3"/>
              </a:rPr>
              <a:t>https://www.battlefields.org/learn/biographies/john-adams</a:t>
            </a:r>
            <a:endParaRPr lang="en-US"/>
          </a:p>
          <a:p>
            <a:r>
              <a:rPr lang="en-US" dirty="0"/>
              <a:t>Abigail Adams biography </a:t>
            </a:r>
            <a:r>
              <a:rPr lang="en-US" dirty="0">
                <a:hlinkClick r:id="rId4"/>
              </a:rPr>
              <a:t>https://www.battlefields.org/learn/biographies/abigail-adams</a:t>
            </a:r>
            <a:endParaRPr lang="en-US"/>
          </a:p>
          <a:p>
            <a:endParaRPr lang="en-US" dirty="0">
              <a:ea typeface="Calibri" panose="020F0502020204030204"/>
              <a:cs typeface="Calibri"/>
            </a:endParaRPr>
          </a:p>
          <a:p>
            <a:r>
              <a:rPr lang="en-US" dirty="0"/>
              <a:t>John Adams</a:t>
            </a:r>
          </a:p>
          <a:p>
            <a:r>
              <a:rPr lang="en-US" dirty="0"/>
              <a:t>President John Adams was born in Braintree, Massachusetts, on October 30, 1735. Adams was admitted to the bar in 1759 and began practicing law and observing court cases in Boston. As his career progressed, he kept journals of his and others' legal cases to study to become a better lawyer.  Adams used a pen name and wrote opposition articles for the </a:t>
            </a:r>
            <a:r>
              <a:rPr lang="en-US" i="1" dirty="0"/>
              <a:t>Boston Gazette</a:t>
            </a:r>
            <a:r>
              <a:rPr lang="en-US" dirty="0"/>
              <a:t>. Adam's constant success made him the most prominent lawyer in Boston. Still, he would gamble with his new reputation when representing British Captain Thomas Preston and his men involved in the</a:t>
            </a:r>
            <a:r>
              <a:rPr lang="en-US" dirty="0">
                <a:hlinkClick r:id="rId5"/>
              </a:rPr>
              <a:t> Boston Massacre</a:t>
            </a:r>
            <a:r>
              <a:rPr lang="en-US" dirty="0"/>
              <a:t>. Despite Adams' patriotic beliefs, he believed it was his duty to ensure the British soldiers received a fair and even trial. During the trial, Adams persuaded the jury that Captain Preston couldn't tell his men to fire due to the noise from the violent protest. Only two out of the eight were charged with manslaughter, and Adam's positive reputation continued to grow.</a:t>
            </a:r>
          </a:p>
          <a:p>
            <a:endParaRPr lang="en-US" dirty="0"/>
          </a:p>
          <a:p>
            <a:r>
              <a:rPr lang="en-US" dirty="0"/>
              <a:t>Abigail Adams</a:t>
            </a:r>
            <a:endParaRPr lang="en-US" dirty="0">
              <a:cs typeface="Calibri"/>
            </a:endParaRPr>
          </a:p>
          <a:p>
            <a:r>
              <a:rPr lang="en-US" dirty="0"/>
              <a:t>Abigail Smith Adams was born on November 11, 1744 in Weymouth, Massachusetts. She was a member of the Quincy family, a well-established and politically involved Massachusetts family. By birthright and manner, Abigail Smith was an indefatigable New Englander. Educated by her mother, the future First Lady proved as learned and enlightened as any of her contemporaries. Abigail was a voracious reader and wrote extensively. Notwithstanding the stigma associated with women and politics, Abigail openly expressed her political beliefs in letters to her husband. She confessed “my pen is always freer than my tongue.” In 1764, at age 19, she married John Adams and moved to his home in Braintree, Massachusetts. The letters between Abigail and John Adams demonstrate the mutual intellectual respect the couple shared. When Thomas Jefferson succeeded John Adams in the election of 1800, Abigail was, by that point, “sick, sick, sick, of public life.” She and her husband finally returned home to Braintree where she would live out the rest of her life, dying at age 73 on October 28, 1818.</a:t>
            </a:r>
            <a:br>
              <a:rPr lang="en-US" dirty="0">
                <a:cs typeface="+mn-lt"/>
              </a:rPr>
            </a:br>
            <a:endParaRPr lang="en-US">
              <a:cs typeface="Calibri"/>
            </a:endParaRPr>
          </a:p>
          <a:p>
            <a:r>
              <a:rPr lang="en-US" i="1" dirty="0"/>
              <a:t>Possible discussion question: In what ways was the Adams letter accurate, and in what ways was it inaccurate to how the Fourth of July would be celebrated?</a:t>
            </a:r>
            <a:endParaRPr lang="en-US" dirty="0">
              <a:cs typeface="Calibri" panose="020F0502020204030204"/>
            </a:endParaRPr>
          </a:p>
          <a:p>
            <a:endParaRPr lang="en-US" i="1" dirty="0">
              <a:cs typeface="Calibri"/>
            </a:endParaRPr>
          </a:p>
          <a:p>
            <a:r>
              <a:rPr lang="en-US" dirty="0">
                <a:cs typeface="Calibri"/>
              </a:rPr>
              <a:t>Photo sources:</a:t>
            </a:r>
          </a:p>
          <a:p>
            <a:r>
              <a:rPr lang="en-US" dirty="0">
                <a:cs typeface="Calibri"/>
              </a:rPr>
              <a:t>John Adams letter </a:t>
            </a:r>
            <a:r>
              <a:rPr lang="en-US" dirty="0">
                <a:hlinkClick r:id="rId6"/>
              </a:rPr>
              <a:t>https://www.masshist.org/digitaladams/archive/doc?id=L17760703jasecond</a:t>
            </a:r>
          </a:p>
          <a:p>
            <a:r>
              <a:rPr lang="en-US" dirty="0">
                <a:cs typeface="Calibri"/>
              </a:rPr>
              <a:t>John Adams portrait </a:t>
            </a:r>
            <a:r>
              <a:rPr lang="en-US" dirty="0">
                <a:hlinkClick r:id="rId7"/>
              </a:rPr>
              <a:t>https://digitalcollections.nypl.org/items/510d47da-2052-a3d9-e040-e00a18064a99</a:t>
            </a:r>
            <a:endParaRPr lang="en-US" dirty="0"/>
          </a:p>
        </p:txBody>
      </p:sp>
      <p:sp>
        <p:nvSpPr>
          <p:cNvPr id="4" name="Slide Number Placeholder 3"/>
          <p:cNvSpPr>
            <a:spLocks noGrp="1"/>
          </p:cNvSpPr>
          <p:nvPr>
            <p:ph type="sldNum" sz="quarter" idx="5"/>
          </p:nvPr>
        </p:nvSpPr>
        <p:spPr/>
        <p:txBody>
          <a:bodyPr/>
          <a:lstStyle/>
          <a:p>
            <a:fld id="{85267BD9-9305-4195-9F72-A6B6907BAB6C}" type="slidenum">
              <a:rPr lang="en-US"/>
              <a:t>13</a:t>
            </a:fld>
            <a:endParaRPr lang="en-US"/>
          </a:p>
        </p:txBody>
      </p:sp>
    </p:spTree>
    <p:extLst>
      <p:ext uri="{BB962C8B-B14F-4D97-AF65-F5344CB8AC3E}">
        <p14:creationId xmlns:p14="http://schemas.microsoft.com/office/powerpoint/2010/main" val="1864268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John Hancock biography </a:t>
            </a:r>
            <a:r>
              <a:rPr lang="en-US" dirty="0">
                <a:hlinkClick r:id="rId3"/>
              </a:rPr>
              <a:t>https://www.battlefields.org/learn/biographies/john-hancock</a:t>
            </a:r>
          </a:p>
          <a:p>
            <a:r>
              <a:rPr lang="en-US" dirty="0">
                <a:ea typeface="Calibri"/>
                <a:cs typeface="Calibri"/>
              </a:rPr>
              <a:t>Robert Morris biography </a:t>
            </a:r>
            <a:r>
              <a:rPr lang="en-US" dirty="0">
                <a:hlinkClick r:id="rId4"/>
              </a:rPr>
              <a:t>https://www.battlefields.org/learn/biographies/robert-morris</a:t>
            </a:r>
          </a:p>
          <a:p>
            <a:r>
              <a:rPr lang="en-US" dirty="0">
                <a:ea typeface="Calibri"/>
                <a:cs typeface="Calibri"/>
              </a:rPr>
              <a:t>Benjamin Rush biography </a:t>
            </a:r>
            <a:r>
              <a:rPr lang="en-US" dirty="0">
                <a:hlinkClick r:id="rId5"/>
              </a:rPr>
              <a:t>https://www.battlefields.org/learn/biographies/benjamin-rush</a:t>
            </a:r>
          </a:p>
          <a:p>
            <a:endParaRPr lang="en-US" dirty="0"/>
          </a:p>
          <a:p>
            <a:r>
              <a:rPr lang="en-US" dirty="0">
                <a:ea typeface="Calibri"/>
                <a:cs typeface="Calibri"/>
              </a:rPr>
              <a:t>John Hancock</a:t>
            </a:r>
          </a:p>
          <a:p>
            <a:r>
              <a:rPr lang="en-US" dirty="0"/>
              <a:t>John Hancock was born in Braintree, Massachusetts, on January 23, 1737. Growing up, Hancock received his education from the Boston Latin School and, at age 8, received his bachelor's degree from </a:t>
            </a:r>
            <a:r>
              <a:rPr lang="en-US" dirty="0">
                <a:hlinkClick r:id="rId6"/>
              </a:rPr>
              <a:t>Harvard College</a:t>
            </a:r>
            <a:r>
              <a:rPr lang="en-US" dirty="0"/>
              <a:t> (now University). After receiving his degree, he continued working with his uncle, establishing new trading ports, and creating political and commercial relationships. Initially, Hancock was not opposed to the Stamp Act, but after witnessing protests and unrest within Boston, Hancock changed his stance. He participated in the protest by boycotting the importation of British goods, making him extremely popular amongst the colonists. In 1766, Samuel Adams voiced his public support for Hancock aiding in his election to the Massachusetts House of Representatives. On December 1, 1774, Hancock was elected as a delegate to the Second </a:t>
            </a:r>
            <a:r>
              <a:rPr lang="en-US" dirty="0">
                <a:hlinkClick r:id="rId7"/>
              </a:rPr>
              <a:t>Continental Congress;</a:t>
            </a:r>
            <a:r>
              <a:rPr lang="en-US" dirty="0"/>
              <a:t> he was elected to discuss the revolution's goals and plan the next steps for the colonies. On the night of April 18, 1775, Dr. Joseph Warren received news that British troops, under </a:t>
            </a:r>
            <a:r>
              <a:rPr lang="en-US" dirty="0">
                <a:hlinkClick r:id="rId8"/>
              </a:rPr>
              <a:t>Thomas Gage's</a:t>
            </a:r>
            <a:r>
              <a:rPr lang="en-US" dirty="0"/>
              <a:t> command, age, were heading toward Lexington to capture </a:t>
            </a:r>
            <a:r>
              <a:rPr lang="en-US" dirty="0">
                <a:hlinkClick r:id="rId9"/>
              </a:rPr>
              <a:t>Samuel Adams</a:t>
            </a:r>
            <a:r>
              <a:rPr lang="en-US" dirty="0"/>
              <a:t> and John Hancock. Warren sends three-midnight riders, including Paul Revere, to warn that the "British are coming." Reaching Lexington, Paul warns Hancock and Adams of the incoming troops and suggests they flee before the British reach Lexington. Since Hancock held the status of colonel in the Massachusetts militia, he decided to fight. Adams and Revere convinced him otherwise, stating that his service as a politician was more valuable than risking his life on the battlefield. Soon after their escape, the first shots were fired at </a:t>
            </a:r>
            <a:r>
              <a:rPr lang="en-US" dirty="0">
                <a:hlinkClick r:id="rId10"/>
              </a:rPr>
              <a:t>Lexington and Concord,</a:t>
            </a:r>
            <a:r>
              <a:rPr lang="en-US" dirty="0"/>
              <a:t> officially starting the Revolutionary War. After the first battle, Hancock returned to Philadelphia, where he was elected president of the </a:t>
            </a:r>
            <a:r>
              <a:rPr lang="en-US" dirty="0">
                <a:hlinkClick r:id="rId7"/>
              </a:rPr>
              <a:t>Second Continental Congress.</a:t>
            </a:r>
            <a:r>
              <a:rPr lang="en-US" dirty="0"/>
              <a:t> In 1776, Hancock oversaw the creation of the </a:t>
            </a:r>
            <a:r>
              <a:rPr lang="en-US" dirty="0">
                <a:hlinkClick r:id="rId11"/>
              </a:rPr>
              <a:t>Declaration of Independence</a:t>
            </a:r>
            <a:r>
              <a:rPr lang="en-US" dirty="0"/>
              <a:t>. After the American Revolution, Hancock's reputation flourished due to his philanthropy during and after the war. After he retired from public life in 1786, Hancock's health began to fail rapidly. The state of Massachusetts continued to elect him to conventions and constitutional ratifying committees despite his ill health. On October 8, 1793, Hancock died at age 56 and received one of the largest state funerals from longtime friend and governor Samuel Adams. </a:t>
            </a:r>
            <a:endParaRPr lang="en-US" dirty="0">
              <a:cs typeface="Calibri"/>
            </a:endParaRPr>
          </a:p>
          <a:p>
            <a:endParaRPr lang="en-US" dirty="0">
              <a:ea typeface="Calibri"/>
              <a:cs typeface="Calibri"/>
            </a:endParaRPr>
          </a:p>
          <a:p>
            <a:r>
              <a:rPr lang="en-US" dirty="0">
                <a:ea typeface="Calibri"/>
                <a:cs typeface="Calibri"/>
              </a:rPr>
              <a:t>Robert Morris</a:t>
            </a:r>
          </a:p>
          <a:p>
            <a:r>
              <a:rPr lang="en-US" dirty="0"/>
              <a:t>Robert Morris was born on January 20, 1734, in Liverpool, England. In 1747, the teenage Morris left England to join his father, a prosperous tobacco agent, in Oxford, Maryland. While Morris loved his birth country, as a financier he did not approve of Britain’s taxation on American goods and commerce. While Morris did not join the </a:t>
            </a:r>
            <a:r>
              <a:rPr lang="en-US" dirty="0">
                <a:hlinkClick r:id="rId12"/>
              </a:rPr>
              <a:t>First Continental Congress</a:t>
            </a:r>
            <a:r>
              <a:rPr lang="en-US" dirty="0"/>
              <a:t>, he befriended the congressional delegates, such as </a:t>
            </a:r>
            <a:r>
              <a:rPr lang="en-US" dirty="0">
                <a:hlinkClick r:id="rId13"/>
              </a:rPr>
              <a:t>George Washington</a:t>
            </a:r>
            <a:r>
              <a:rPr lang="en-US" dirty="0"/>
              <a:t>. Through these friendships, Morris was nominated to join the Second Continental Congress. Originally, Morris was a moderate and did not vote for independence from Britain. However, when the Declaration of Independence was being signed, Morris affixed his name to it. Robert Morris is best known as the “Financier of the American Revolution.” Along with his financial contributions to the emerging nation, he attending the Second Continental Congress and signed three of the four great state papers of the United States: the </a:t>
            </a:r>
            <a:r>
              <a:rPr lang="en-US" dirty="0">
                <a:hlinkClick r:id="rId14"/>
              </a:rPr>
              <a:t>Declaration of Independence</a:t>
            </a:r>
            <a:r>
              <a:rPr lang="en-US" dirty="0"/>
              <a:t>, the </a:t>
            </a:r>
            <a:r>
              <a:rPr lang="en-US" dirty="0">
                <a:hlinkClick r:id="rId15"/>
              </a:rPr>
              <a:t>Articles of Confederation</a:t>
            </a:r>
            <a:r>
              <a:rPr lang="en-US" dirty="0"/>
              <a:t>, and the </a:t>
            </a:r>
            <a:r>
              <a:rPr lang="en-US" dirty="0">
                <a:hlinkClick r:id="rId16"/>
              </a:rPr>
              <a:t>US Constitution</a:t>
            </a:r>
            <a:r>
              <a:rPr lang="en-US" dirty="0"/>
              <a:t>. </a:t>
            </a:r>
            <a:endParaRPr lang="en-US" dirty="0">
              <a:cs typeface="Calibri"/>
            </a:endParaRPr>
          </a:p>
          <a:p>
            <a:endParaRPr lang="en-US" dirty="0">
              <a:cs typeface="Calibri"/>
            </a:endParaRPr>
          </a:p>
          <a:p>
            <a:r>
              <a:rPr lang="en-US" dirty="0">
                <a:ea typeface="Calibri"/>
                <a:cs typeface="Calibri"/>
              </a:rPr>
              <a:t>Benjamin Rush</a:t>
            </a:r>
          </a:p>
          <a:p>
            <a:r>
              <a:rPr lang="en-US" dirty="0"/>
              <a:t>Benjamin Rush was born on December 24, 1745, in Byberry, Pennsylvania. In 1760, Rush graduated from the College of New Jersey [now Princeton University] with a degree at just fourteen years old. He completed his medical training in 1768 and went to London to practice at St. Thomas Hospital. When revolution came in the 1770s, Benjamin Rush did not shy away from the chance to get involved. He became a member of the </a:t>
            </a:r>
            <a:r>
              <a:rPr lang="en-US" dirty="0">
                <a:hlinkClick r:id="rId17"/>
              </a:rPr>
              <a:t>Sons of Liberty</a:t>
            </a:r>
            <a:r>
              <a:rPr lang="en-US" dirty="0"/>
              <a:t>, represented Pennsylvania in the </a:t>
            </a:r>
            <a:r>
              <a:rPr lang="en-US" dirty="0">
                <a:hlinkClick r:id="rId7"/>
              </a:rPr>
              <a:t>Continental Congress</a:t>
            </a:r>
            <a:r>
              <a:rPr lang="en-US" dirty="0"/>
              <a:t>, and signed the Declaration of Independence. He also served the revolutionary cause with his medical knowledge. Not only was Rush out in the field treating wounded and sick soldiers during the Philadelphia Campaign in 1777, but he also became the Surgeon General of the Middle Department of the Continental Army. Throughout his life, Benjamin Rush was an outspoken man on a variety of topics ranging from social reform, slavery, temperance, the Constitution, independence, and more. While some of his beliefs proved to be controversial, such as his views on Washington to the evils of slavery (despite owning a slave himself), when Benjamin Rush died on April 19, 1813, he was hailed as one of the greatest doctors of his time and the “father of American psychiatry”.</a:t>
            </a:r>
            <a:endParaRPr lang="en-US" dirty="0">
              <a:cs typeface="Calibri"/>
            </a:endParaRPr>
          </a:p>
          <a:p>
            <a:endParaRPr lang="en-US" dirty="0">
              <a:ea typeface="Calibri"/>
              <a:cs typeface="Calibri"/>
            </a:endParaRPr>
          </a:p>
          <a:p>
            <a:r>
              <a:rPr lang="en-US" i="1" dirty="0">
                <a:ea typeface="Calibri"/>
                <a:cs typeface="Calibri"/>
              </a:rPr>
              <a:t>Possible discussion question: What similarities and differences do you see between their trajectories in joining the revolution?</a:t>
            </a:r>
            <a:endParaRPr lang="en-US" dirty="0">
              <a:ea typeface="Calibri"/>
              <a:cs typeface="Calibri"/>
            </a:endParaRPr>
          </a:p>
          <a:p>
            <a:endParaRPr lang="en-US" dirty="0">
              <a:ea typeface="Calibri"/>
              <a:cs typeface="Calibri"/>
            </a:endParaRPr>
          </a:p>
          <a:p>
            <a:r>
              <a:rPr lang="en-US" dirty="0">
                <a:ea typeface="Calibri"/>
                <a:cs typeface="Calibri"/>
              </a:rPr>
              <a:t>Photo Sources:</a:t>
            </a:r>
            <a:endParaRPr lang="en-US" dirty="0"/>
          </a:p>
          <a:p>
            <a:r>
              <a:rPr lang="en-US" dirty="0">
                <a:ea typeface="Calibri"/>
                <a:cs typeface="Calibri"/>
              </a:rPr>
              <a:t>John Hancock picture </a:t>
            </a:r>
            <a:r>
              <a:rPr lang="en-US" dirty="0">
                <a:hlinkClick r:id="rId18"/>
              </a:rPr>
              <a:t>https://commons.wikimedia.org/wiki/File:John_Hancock_1770-crop.jpg</a:t>
            </a:r>
            <a:endParaRPr lang="en-US" dirty="0">
              <a:cs typeface="Calibri"/>
            </a:endParaRPr>
          </a:p>
          <a:p>
            <a:r>
              <a:rPr lang="en-US" dirty="0">
                <a:ea typeface="Calibri"/>
                <a:cs typeface="Calibri"/>
              </a:rPr>
              <a:t>Robert Morris picture </a:t>
            </a:r>
            <a:r>
              <a:rPr lang="en-US" dirty="0">
                <a:hlinkClick r:id="rId19"/>
              </a:rPr>
              <a:t>https://commons.wikimedia.org/wiki/File:Robert_morris_portrait_fragment.jpg</a:t>
            </a:r>
            <a:endParaRPr lang="en-US" dirty="0">
              <a:ea typeface="Calibri"/>
              <a:cs typeface="Calibri"/>
            </a:endParaRPr>
          </a:p>
          <a:p>
            <a:r>
              <a:rPr lang="en-US" dirty="0">
                <a:ea typeface="Calibri"/>
                <a:cs typeface="Calibri"/>
              </a:rPr>
              <a:t>Benjamin Rush picture </a:t>
            </a:r>
            <a:r>
              <a:rPr lang="en-US" dirty="0">
                <a:hlinkClick r:id="rId20"/>
              </a:rPr>
              <a:t>https://commons.wikimedia.org/w/index.php?search=benjamin+rush&amp;title=Special:MediaSearch&amp;go=Go&amp;type=image</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99127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dirty="0"/>
              <a:t>"British Thoughts on American Independence" article </a:t>
            </a:r>
            <a:r>
              <a:rPr lang="en-US" dirty="0">
                <a:hlinkClick r:id="rId3"/>
              </a:rPr>
              <a:t>https://www.battlefields.org/learn/articles/british-thoughts-american-independence</a:t>
            </a:r>
            <a:endParaRPr lang="en-US" dirty="0"/>
          </a:p>
          <a:p>
            <a:endParaRPr lang="en-US" dirty="0"/>
          </a:p>
          <a:p>
            <a:r>
              <a:rPr lang="en-US" dirty="0"/>
              <a:t>When that famous July day in Philadelphia ushered forth the </a:t>
            </a:r>
            <a:r>
              <a:rPr lang="en-US" dirty="0">
                <a:hlinkClick r:id="rId4"/>
              </a:rPr>
              <a:t>Declaration of Independence</a:t>
            </a:r>
            <a:r>
              <a:rPr lang="en-US" dirty="0"/>
              <a:t>, few British were surprised. It did not help the cause of Congress when the first major action after the Declaration was the drubbing Washington’s forces took at the </a:t>
            </a:r>
            <a:r>
              <a:rPr lang="en-US" dirty="0">
                <a:hlinkClick r:id="rId5"/>
              </a:rPr>
              <a:t>Battle of Brooklyn </a:t>
            </a:r>
            <a:r>
              <a:rPr lang="en-US" dirty="0"/>
              <a:t>on August 27, 1776. British Major General James Grant, as zealous a commander as any that served in America, took a view probably shared by many, on both sides, writing to a fellow general in England shortly after the battle “if a good Bleeding can bring those Bible faced Yankees to their senses[,] The Fever of Independency should soon abate.” It did not. Scarcely a week had passed after Grant had put to pen to paper when three delegates from Congress, Benjamin Franklin, John Adams and Edward Rutledge agreed to meet with Lord Howe concerning an end to hostilities. Since Independence was not negotiable, the talks were doomed from the start, despite the politeness and cordiality of the meeting. Lord Howe’s secretary, Mr. Serle, simply noted in his diary “They met, they talked, they parted.” To be sure, some who had been in arms against the British had a change of heart once independence was declared. Independence, of course, hit Loyalists the hardest. Many never believed the British would abandon them by acquiescing in a peace they had forsaken their homes and safety to prevent. The announcement of peace in New York City was met with stunned disbelief. While Sarah Winslow mourned the loss of her native land, at least as she had known it, the Reverend Jonathan Odell of New Jersey was more hopeful. Odell was an ardent Loyalist, having served as chaplain to two Loyalist corps in the war, and as late as 1782 referred to independence as a “phantom.”</a:t>
            </a:r>
          </a:p>
          <a:p>
            <a:endParaRPr lang="en-US" dirty="0"/>
          </a:p>
          <a:p>
            <a:r>
              <a:rPr lang="en-US" i="1" dirty="0"/>
              <a:t>Possible discussion question: What kinds of conflicting feelings do you think Loyalists felt during this time?</a:t>
            </a:r>
            <a:endParaRPr lang="en-US" dirty="0"/>
          </a:p>
        </p:txBody>
      </p:sp>
      <p:sp>
        <p:nvSpPr>
          <p:cNvPr id="4" name="Slide Number Placeholder 3"/>
          <p:cNvSpPr>
            <a:spLocks noGrp="1"/>
          </p:cNvSpPr>
          <p:nvPr>
            <p:ph type="sldNum" sz="quarter" idx="5"/>
          </p:nvPr>
        </p:nvSpPr>
        <p:spPr/>
        <p:txBody>
          <a:bodyPr/>
          <a:lstStyle/>
          <a:p>
            <a:fld id="{85267BD9-9305-4195-9F72-A6B6907BAB6C}" type="slidenum">
              <a:rPr lang="en-US"/>
              <a:t>15</a:t>
            </a:fld>
            <a:endParaRPr lang="en-US"/>
          </a:p>
        </p:txBody>
      </p:sp>
    </p:spTree>
    <p:extLst>
      <p:ext uri="{BB962C8B-B14F-4D97-AF65-F5344CB8AC3E}">
        <p14:creationId xmlns:p14="http://schemas.microsoft.com/office/powerpoint/2010/main" val="1539281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Declaration of Independence was published a year into the Revolutionary War, and empowered soldiers and colonists to instead be fighting as Americans.</a:t>
            </a:r>
            <a:r>
              <a:rPr lang="en-US" dirty="0"/>
              <a:t> Encourage students to think about what independence means domestically, internationally, and in regards to ethnicity and gender.</a:t>
            </a:r>
            <a:endParaRPr lang="en-US" dirty="0">
              <a:cs typeface="Calibri"/>
            </a:endParaRPr>
          </a:p>
          <a:p>
            <a:endParaRPr lang="en-US" dirty="0">
              <a:cs typeface="Calibri"/>
            </a:endParaRPr>
          </a:p>
          <a:p>
            <a:r>
              <a:rPr lang="en-US" i="1" dirty="0">
                <a:cs typeface="Calibri"/>
              </a:rPr>
              <a:t>Possible discussion question: How would you feel as a colonist, reading the Declaration of Independence in the midst of war?</a:t>
            </a:r>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16</a:t>
            </a:fld>
            <a:endParaRPr lang="en-US"/>
          </a:p>
        </p:txBody>
      </p:sp>
    </p:spTree>
    <p:extLst>
      <p:ext uri="{BB962C8B-B14F-4D97-AF65-F5344CB8AC3E}">
        <p14:creationId xmlns:p14="http://schemas.microsoft.com/office/powerpoint/2010/main" val="62009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 </a:t>
            </a:r>
          </a:p>
          <a:p>
            <a:r>
              <a:rPr lang="en-US" dirty="0">
                <a:cs typeface="Calibri"/>
              </a:rPr>
              <a:t>"</a:t>
            </a:r>
            <a:r>
              <a:rPr lang="en-US" dirty="0"/>
              <a:t>The Path to the Declaration" article </a:t>
            </a:r>
            <a:r>
              <a:rPr lang="en-US" dirty="0">
                <a:hlinkClick r:id="rId3"/>
              </a:rPr>
              <a:t>https://www.battlefields.org/learn/articles/path-declaration</a:t>
            </a:r>
            <a:endParaRPr lang="en-US" dirty="0">
              <a:cs typeface="Calibri" panose="020F0502020204030204"/>
            </a:endParaRPr>
          </a:p>
          <a:p>
            <a:r>
              <a:rPr lang="en-US" dirty="0"/>
              <a:t>"The Heart of a Revolution: Philadelphia during the War for Independence" article </a:t>
            </a:r>
            <a:r>
              <a:rPr lang="en-US" dirty="0">
                <a:hlinkClick r:id="rId4"/>
              </a:rPr>
              <a:t>https://www.battlefields.org/learn/articles/heart-revolution-philadelphia-during-war-independence</a:t>
            </a:r>
            <a:endParaRPr lang="en-US"/>
          </a:p>
          <a:p>
            <a:endParaRPr lang="en-US" dirty="0"/>
          </a:p>
          <a:p>
            <a:r>
              <a:rPr lang="en-US" dirty="0"/>
              <a:t>On July 8, 1775, the delegates approved an Olive Branch petition to </a:t>
            </a:r>
            <a:r>
              <a:rPr lang="en-US" dirty="0">
                <a:hlinkClick r:id="rId5"/>
              </a:rPr>
              <a:t>King George III,</a:t>
            </a:r>
            <a:r>
              <a:rPr lang="en-US" dirty="0"/>
              <a:t> seeking his intervention in stopping the bloodshed and restoring their rights as Englishmen. However, the King refused to accept the petition, since he had already issued his Proclamation of Rebellion in response to the Battle of Bunker Hill. The King declared the American colonists to be in “open and avowed rebellion.” Now declared to be in rebellion and with the war raging, delegates began to think independence was inevitable. The movement towards independence was jumpstarted by soldier and author, Thomas Paine, who published his pamphlet, </a:t>
            </a:r>
            <a:r>
              <a:rPr lang="en-US" dirty="0">
                <a:hlinkClick r:id="rId6"/>
              </a:rPr>
              <a:t>“Common Sense”</a:t>
            </a:r>
            <a:r>
              <a:rPr lang="en-US" dirty="0"/>
              <a:t> in January 1776, a powerful message that advocated for independence from Great Britain. “Common Sense” was widely published and accepted among colonists, igniting, or further fueling colonists’ desire for independence. While some colonists still held out hope for reconciliation with Great Britain, punitive actions of King George and Parliament towards the colonies convinced many colonists that there could be no peace with the mother country. However, the Continental Congress did not have the authority to declare independence without the permission of the individual colonial governments. The Continental Congress then began to look to individual colonial governments to give permission to their delegates to vote for independence. North Carolina was the first state to give their delegates permission to declare independence when they passed the Halifax Resolves on April 12, 1776. On May 15, 1776, Virginia’s legislature declared their own independence and instructed their delegates to vote for independence.</a:t>
            </a:r>
            <a:endParaRPr lang="en-US" dirty="0">
              <a:cs typeface="Calibri"/>
            </a:endParaRPr>
          </a:p>
          <a:p>
            <a:endParaRPr lang="en-US" dirty="0">
              <a:cs typeface="Calibri"/>
            </a:endParaRPr>
          </a:p>
          <a:p>
            <a:r>
              <a:rPr lang="en-US" i="1" dirty="0">
                <a:cs typeface="Calibri" panose="020F0502020204030204"/>
              </a:rPr>
              <a:t>Possible discussion question: What similarities do you see between the colonial government and today's American governmental structure?</a:t>
            </a:r>
            <a:endParaRPr lang="en-US" dirty="0">
              <a:cs typeface="Calibri" panose="020F0502020204030204"/>
            </a:endParaRPr>
          </a:p>
          <a:p>
            <a:endParaRPr lang="en-US" i="1" dirty="0">
              <a:cs typeface="Calibri" panose="020F0502020204030204"/>
            </a:endParaRPr>
          </a:p>
          <a:p>
            <a:r>
              <a:rPr lang="en-US" dirty="0">
                <a:cs typeface="Calibri" panose="020F0502020204030204"/>
              </a:rPr>
              <a:t>Photo source: </a:t>
            </a:r>
            <a:r>
              <a:rPr lang="en-US" dirty="0">
                <a:hlinkClick r:id="rId7"/>
              </a:rPr>
              <a:t>https://www.battlefields.org/learn/articles/continental-congress#:~:text=On%20September%205%2C%201774%2C%20delegates,instituted%20by%20King%20George%20III</a:t>
            </a:r>
            <a:r>
              <a:rPr lang="en-US" dirty="0"/>
              <a:t>.</a:t>
            </a:r>
            <a:endParaRPr lang="en-US" i="1" dirty="0">
              <a:cs typeface="Calibri" panose="020F0502020204030204"/>
            </a:endParaRPr>
          </a:p>
        </p:txBody>
      </p:sp>
      <p:sp>
        <p:nvSpPr>
          <p:cNvPr id="4" name="Slide Number Placeholder 3"/>
          <p:cNvSpPr>
            <a:spLocks noGrp="1"/>
          </p:cNvSpPr>
          <p:nvPr>
            <p:ph type="sldNum" sz="quarter" idx="5"/>
          </p:nvPr>
        </p:nvSpPr>
        <p:spPr/>
        <p:txBody>
          <a:bodyPr/>
          <a:lstStyle/>
          <a:p>
            <a:fld id="{85267BD9-9305-4195-9F72-A6B6907BAB6C}" type="slidenum">
              <a:t>3</a:t>
            </a:fld>
            <a:endParaRPr lang="en-US"/>
          </a:p>
        </p:txBody>
      </p:sp>
    </p:spTree>
    <p:extLst>
      <p:ext uri="{BB962C8B-B14F-4D97-AF65-F5344CB8AC3E}">
        <p14:creationId xmlns:p14="http://schemas.microsoft.com/office/powerpoint/2010/main" val="342727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cs typeface="Calibri"/>
              </a:rPr>
              <a:t>Mecklenburg Declaration of Independence primary source </a:t>
            </a:r>
            <a:r>
              <a:rPr lang="en-US" dirty="0">
                <a:hlinkClick r:id="rId3"/>
              </a:rPr>
              <a:t>https://www.battlefields.org/learn/primary-sources/mecklenburg-declaration-independence</a:t>
            </a:r>
            <a:endParaRPr lang="en-US" dirty="0">
              <a:cs typeface="Calibri"/>
            </a:endParaRPr>
          </a:p>
          <a:p>
            <a:r>
              <a:rPr lang="en-US" dirty="0">
                <a:cs typeface="Calibri"/>
              </a:rPr>
              <a:t>"</a:t>
            </a:r>
            <a:r>
              <a:rPr lang="en-US" dirty="0"/>
              <a:t>Mecklenburg Declaration of Independence" article </a:t>
            </a:r>
            <a:r>
              <a:rPr lang="en-US" dirty="0">
                <a:hlinkClick r:id="rId4"/>
              </a:rPr>
              <a:t>https://www.battlefields.org/learn/articles/mecklenburg-declaration-independence</a:t>
            </a:r>
            <a:endParaRPr lang="en-US" dirty="0">
              <a:cs typeface="Calibri" panose="020F0502020204030204"/>
            </a:endParaRPr>
          </a:p>
          <a:p>
            <a:endParaRPr lang="en-US" dirty="0"/>
          </a:p>
          <a:p>
            <a:r>
              <a:rPr lang="en-US" dirty="0"/>
              <a:t>The </a:t>
            </a:r>
            <a:r>
              <a:rPr lang="en-US" dirty="0">
                <a:hlinkClick r:id="rId3"/>
              </a:rPr>
              <a:t>Mecklenburg Declaration of Independence</a:t>
            </a:r>
            <a:r>
              <a:rPr lang="en-US" dirty="0"/>
              <a:t> is an alleged document that, if proven to exist, would predate the 1776 </a:t>
            </a:r>
            <a:r>
              <a:rPr lang="en-US" dirty="0">
                <a:hlinkClick r:id="rId5"/>
              </a:rPr>
              <a:t>Declaration of Independence</a:t>
            </a:r>
            <a:r>
              <a:rPr lang="en-US" dirty="0"/>
              <a:t> in its call for independence from Great Britain. An 1819 article claimed that on May 20, 1775, in Charlotte, North Carolina, NC delegates, after hearing of the </a:t>
            </a:r>
            <a:r>
              <a:rPr lang="en-US" dirty="0">
                <a:hlinkClick r:id="rId6"/>
              </a:rPr>
              <a:t>Battles of Lexington and Concord</a:t>
            </a:r>
            <a:r>
              <a:rPr lang="en-US" dirty="0"/>
              <a:t>, wrote the Mecklenburg Declaration of Independence, declaring their independence from Great Britain. The most contentious point of the article was that the </a:t>
            </a:r>
            <a:r>
              <a:rPr lang="en-US" dirty="0">
                <a:hlinkClick r:id="rId7"/>
              </a:rPr>
              <a:t>Mecklenburg Declaration</a:t>
            </a:r>
            <a:r>
              <a:rPr lang="en-US" dirty="0"/>
              <a:t> used suspiciously similar phrasing to Thomas Jefferson’s 1776 Declaration of Independence. Therefore, if the claims were true that the Mecklenburg Declaration existed, it could indicate two things: first, that North Carolina was the first colony to declare their independence; and second, that parts of the American Declaration of Independence were likely influenced, if not directly copied from this Mecklenburg Declaration. North Carolina was already well-known for its Halifax Resolves passed on April 12, 1776. These Halifax resolves made North Carolina the first colony to permit their delegates to vote for and push for independence from Great Britain; however, Halifax Resolves were not a direct call for independence. The Mecklenburg Declaration of Independence was different because it was said to have directly declared their colony’s independence. The validity of the Mecklenburg Declaration of Independence is called into question because although Joseph Alexander said that his father left him some papers indicative of the existence of the supposed declaration, he claimed that the document itself burned in a fire; therefore, all evidence of its existence is based only on eyewitness accounts.</a:t>
            </a:r>
            <a:endParaRPr lang="en-US" dirty="0">
              <a:cs typeface="Calibri"/>
            </a:endParaRPr>
          </a:p>
          <a:p>
            <a:r>
              <a:rPr lang="en-US" dirty="0"/>
              <a:t>While the debate over the Mecklenburg Declaration of Independence still exists on a small scale, most modern historians agree that the 1775 Declaration is fake; although, others say it is impossible to either confirm or deny the existence as it is impossible to discount it as fake.</a:t>
            </a:r>
            <a:endParaRPr lang="en-US" dirty="0">
              <a:cs typeface="Calibri"/>
            </a:endParaRPr>
          </a:p>
          <a:p>
            <a:endParaRPr lang="en-US" dirty="0">
              <a:cs typeface="+mn-lt"/>
            </a:endParaRPr>
          </a:p>
          <a:p>
            <a:r>
              <a:rPr lang="en-US" i="1" dirty="0"/>
              <a:t>Possible discussion question: Do you think the Mecklenburg Declaration was real? Why or why not? If yes, what would that mean for how we look at American history? </a:t>
            </a:r>
            <a:endParaRPr lang="en-US" i="1" dirty="0">
              <a:cs typeface="Calibri" panose="020F0502020204030204"/>
            </a:endParaRPr>
          </a:p>
          <a:p>
            <a:endParaRPr lang="en-US" i="1" dirty="0">
              <a:cs typeface="Calibri" panose="020F0502020204030204"/>
            </a:endParaRPr>
          </a:p>
          <a:p>
            <a:r>
              <a:rPr lang="en-US" dirty="0">
                <a:cs typeface="Calibri" panose="020F0502020204030204"/>
              </a:rPr>
              <a:t>Photo source: </a:t>
            </a:r>
            <a:r>
              <a:rPr lang="en-US" dirty="0">
                <a:hlinkClick r:id="rId8"/>
              </a:rPr>
              <a:t>https://www.britannica.com/topic/flag-of-North-Carolina</a:t>
            </a:r>
            <a:endParaRPr lang="en-US" i="1" dirty="0">
              <a:cs typeface="Calibri" panose="020F0502020204030204"/>
            </a:endParaRPr>
          </a:p>
        </p:txBody>
      </p:sp>
      <p:sp>
        <p:nvSpPr>
          <p:cNvPr id="4" name="Slide Number Placeholder 3"/>
          <p:cNvSpPr>
            <a:spLocks noGrp="1"/>
          </p:cNvSpPr>
          <p:nvPr>
            <p:ph type="sldNum" sz="quarter" idx="5"/>
          </p:nvPr>
        </p:nvSpPr>
        <p:spPr/>
        <p:txBody>
          <a:bodyPr/>
          <a:lstStyle/>
          <a:p>
            <a:fld id="{85267BD9-9305-4195-9F72-A6B6907BAB6C}" type="slidenum">
              <a:rPr lang="en-US"/>
              <a:t>4</a:t>
            </a:fld>
            <a:endParaRPr lang="en-US"/>
          </a:p>
        </p:txBody>
      </p:sp>
    </p:spTree>
    <p:extLst>
      <p:ext uri="{BB962C8B-B14F-4D97-AF65-F5344CB8AC3E}">
        <p14:creationId xmlns:p14="http://schemas.microsoft.com/office/powerpoint/2010/main" val="24880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sources are linked in the subheadings, but here are the links again:</a:t>
            </a:r>
          </a:p>
          <a:p>
            <a:r>
              <a:rPr lang="en-US" dirty="0">
                <a:ea typeface="Calibri"/>
                <a:cs typeface="Calibri"/>
              </a:rPr>
              <a:t>Lee Resolution primary source </a:t>
            </a:r>
            <a:r>
              <a:rPr lang="en-US" dirty="0">
                <a:hlinkClick r:id="rId3"/>
              </a:rPr>
              <a:t>https://www.battlefields.org/learn/primary-sources/lee-resolution</a:t>
            </a:r>
            <a:endParaRPr lang="en-US" i="1">
              <a:cs typeface="Calibri"/>
            </a:endParaRPr>
          </a:p>
          <a:p>
            <a:r>
              <a:rPr lang="en-US" dirty="0">
                <a:cs typeface="Calibri"/>
              </a:rPr>
              <a:t>The Virginia Declaration of Rights primary source </a:t>
            </a:r>
            <a:r>
              <a:rPr lang="en-US" dirty="0">
                <a:hlinkClick r:id="rId4"/>
              </a:rPr>
              <a:t>https://www.battlefields.org/learn/primary-sources/virginia-declaration-rights-0</a:t>
            </a:r>
            <a:endParaRPr lang="en-US" dirty="0"/>
          </a:p>
          <a:p>
            <a:endParaRPr lang="en-US" i="1" dirty="0">
              <a:cs typeface="Calibri"/>
            </a:endParaRPr>
          </a:p>
          <a:p>
            <a:r>
              <a:rPr lang="en-US" i="1" dirty="0">
                <a:ea typeface="Calibri"/>
                <a:cs typeface="Calibri"/>
              </a:rPr>
              <a:t>Possible discussion question: What similarities and differences do you see between these two resolutions?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381301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t>"Why is Independence Day Celebrated on July 4 instead of July 2?" Video </a:t>
            </a:r>
            <a:r>
              <a:rPr lang="en-US" dirty="0">
                <a:hlinkClick r:id="rId3"/>
              </a:rPr>
              <a:t>https://www.youtube.com/watch?v=_waIIWeDcw4</a:t>
            </a:r>
            <a:endParaRPr lang="en-US"/>
          </a:p>
          <a:p>
            <a:r>
              <a:rPr lang="en-US" dirty="0">
                <a:cs typeface="Calibri"/>
              </a:rPr>
              <a:t>Thomas Jefferson biography </a:t>
            </a:r>
            <a:r>
              <a:rPr lang="en-US" dirty="0">
                <a:hlinkClick r:id="rId4"/>
              </a:rPr>
              <a:t>https://www.battlefields.org/learn/biographies/thomas-jefferson</a:t>
            </a:r>
            <a:endParaRPr lang="en-US" dirty="0"/>
          </a:p>
          <a:p>
            <a:r>
              <a:rPr lang="en-US" dirty="0">
                <a:cs typeface="Calibri"/>
              </a:rPr>
              <a:t>Benjamin Franklin biography </a:t>
            </a:r>
            <a:r>
              <a:rPr lang="en-US" dirty="0">
                <a:hlinkClick r:id="rId5"/>
              </a:rPr>
              <a:t>https://www.battlefields.org/learn/biographies/benjamin-franklin</a:t>
            </a:r>
            <a:endParaRPr lang="en-US" dirty="0"/>
          </a:p>
          <a:p>
            <a:endParaRPr lang="en-US" i="1" dirty="0">
              <a:cs typeface="Calibri"/>
            </a:endParaRPr>
          </a:p>
          <a:p>
            <a:r>
              <a:rPr lang="en-US" dirty="0"/>
              <a:t>On June 7, 1776, Virginia delegate Richard Henry Lee put forward the motion to the Second Continental Congress “that these united colonies are, and of right ought to be, free and independent States, that they are absolved from all allegiance to the British crown, and that all political connection between them and the state of Great Britain is, and ought to be, totally dissolved.” While the Congress debated this motion over the next few weeks, a Committee of Five was established to write a Declaration of Independence in the event the motion passed.  That committee was made up of </a:t>
            </a:r>
            <a:r>
              <a:rPr lang="en-US" dirty="0">
                <a:hlinkClick r:id="rId6"/>
              </a:rPr>
              <a:t>Thomas Jefferson</a:t>
            </a:r>
            <a:r>
              <a:rPr lang="en-US" dirty="0"/>
              <a:t>, </a:t>
            </a:r>
            <a:r>
              <a:rPr lang="en-US" dirty="0">
                <a:hlinkClick r:id="rId7"/>
              </a:rPr>
              <a:t>John Adams,</a:t>
            </a:r>
            <a:r>
              <a:rPr lang="en-US" dirty="0"/>
              <a:t> </a:t>
            </a:r>
            <a:r>
              <a:rPr lang="en-US" dirty="0">
                <a:hlinkClick r:id="rId8"/>
              </a:rPr>
              <a:t>Benjamin Franklin</a:t>
            </a:r>
            <a:r>
              <a:rPr lang="en-US" dirty="0"/>
              <a:t>, Roger Sherman and Robert R. Livingston. On June 11, 1776, Jefferson began to write his version of the Declaration of Independence, drawing on previous documents of significance, such as the Virginia Declaration of Rights and ideas from the enlightenment and John Locke to express his sentiments.</a:t>
            </a:r>
            <a:endParaRPr lang="en-US" i="1" dirty="0">
              <a:cs typeface="Calibri"/>
            </a:endParaRPr>
          </a:p>
          <a:p>
            <a:endParaRPr lang="en-US" i="1" dirty="0">
              <a:cs typeface="Calibri"/>
            </a:endParaRPr>
          </a:p>
          <a:p>
            <a:r>
              <a:rPr lang="en-US" i="1" dirty="0">
                <a:cs typeface="Calibri"/>
              </a:rPr>
              <a:t>Possible discussion question: Are you surprised about the number of people in this committee? Why or why not?</a:t>
            </a:r>
            <a:endParaRPr lang="en-US" dirty="0">
              <a:cs typeface="Calibri"/>
            </a:endParaRPr>
          </a:p>
          <a:p>
            <a:endParaRPr lang="en-US" dirty="0">
              <a:cs typeface="Calibri"/>
            </a:endParaRPr>
          </a:p>
          <a:p>
            <a:r>
              <a:rPr lang="en-US" dirty="0">
                <a:cs typeface="Calibri"/>
              </a:rPr>
              <a:t>Photo source </a:t>
            </a:r>
            <a:r>
              <a:rPr lang="en-US" dirty="0">
                <a:cs typeface="Calibri"/>
                <a:hlinkClick r:id="rId9"/>
              </a:rPr>
              <a:t>https</a:t>
            </a:r>
            <a:r>
              <a:rPr lang="en-US" dirty="0">
                <a:hlinkClick r:id="rId9"/>
              </a:rPr>
              <a:t>://commons.wikimedia.org/wiki/File:Declaration_of_Independence_(1819),_by_John_Trumbull.jpg</a:t>
            </a:r>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t>6</a:t>
            </a:fld>
            <a:endParaRPr lang="en-US"/>
          </a:p>
        </p:txBody>
      </p:sp>
    </p:spTree>
    <p:extLst>
      <p:ext uri="{BB962C8B-B14F-4D97-AF65-F5344CB8AC3E}">
        <p14:creationId xmlns:p14="http://schemas.microsoft.com/office/powerpoint/2010/main" val="157877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endParaRPr lang="en-US" dirty="0"/>
          </a:p>
          <a:p>
            <a:r>
              <a:rPr lang="en-US" dirty="0">
                <a:cs typeface="Calibri"/>
              </a:rPr>
              <a:t>The Declaration of Independence primary source </a:t>
            </a:r>
            <a:r>
              <a:rPr lang="en-US" dirty="0">
                <a:hlinkClick r:id="rId3"/>
              </a:rPr>
              <a:t>https://www.battlefields.org/learn/primary-sources/declaration-independence</a:t>
            </a:r>
            <a:endParaRPr lang="en-US" dirty="0"/>
          </a:p>
          <a:p>
            <a:r>
              <a:rPr lang="en-US" dirty="0">
                <a:cs typeface="Calibri"/>
              </a:rPr>
              <a:t>"The Declaration of Independence" article </a:t>
            </a:r>
            <a:r>
              <a:rPr lang="en-US" dirty="0">
                <a:hlinkClick r:id="rId4"/>
              </a:rPr>
              <a:t>https://www.battlefields.org/learn/articles/declaration-independence</a:t>
            </a:r>
            <a:endParaRPr lang="en-US" dirty="0"/>
          </a:p>
          <a:p>
            <a:r>
              <a:rPr lang="en-US" dirty="0">
                <a:cs typeface="Calibri"/>
              </a:rPr>
              <a:t>"</a:t>
            </a:r>
            <a:r>
              <a:rPr lang="en-US" dirty="0"/>
              <a:t>Independence Hall: The Birthplace of America" video </a:t>
            </a:r>
            <a:r>
              <a:rPr lang="en-US" dirty="0">
                <a:hlinkClick r:id="rId5"/>
              </a:rPr>
              <a:t>https://youtu.be/CePiy1oRyYE</a:t>
            </a:r>
            <a:endParaRPr lang="en-US" dirty="0"/>
          </a:p>
          <a:p>
            <a:endParaRPr lang="en-US" dirty="0"/>
          </a:p>
          <a:p>
            <a:pPr>
              <a:lnSpc>
                <a:spcPct val="90000"/>
              </a:lnSpc>
              <a:spcBef>
                <a:spcPts val="1000"/>
              </a:spcBef>
            </a:pPr>
            <a:r>
              <a:rPr lang="en-US" dirty="0"/>
              <a:t>On June 28, after making some changes as a group, the Committee of Five presented Jefferson’s version of the declaration to Congress. Congress took the draft and made some significant changes to it, rearranging sentence structures, shortening the length, and significantly, removing a clause the blamed King George III for the slave trade in the colonies. The powerful ideas echoing throughout the Declaration were intended for a wide audience. The Declaration was not only meant to reach Americans and the King, but the general world as well. The document was meant to reach foreign allies and announce to the world that the colonies were now a new country.</a:t>
            </a:r>
            <a:endParaRPr lang="en-US" dirty="0">
              <a:cs typeface="Calibri"/>
            </a:endParaRPr>
          </a:p>
          <a:p>
            <a:endParaRPr lang="en-US" dirty="0">
              <a:cs typeface="Calibri"/>
            </a:endParaRPr>
          </a:p>
          <a:p>
            <a:r>
              <a:rPr lang="en-US" i="1" dirty="0">
                <a:cs typeface="Calibri"/>
              </a:rPr>
              <a:t>Possible discussion question: </a:t>
            </a:r>
            <a:r>
              <a:rPr lang="en-US" i="1" dirty="0"/>
              <a:t>What were the different purposes of the Declaration of Independence? </a:t>
            </a:r>
            <a:endParaRPr lang="en-US" i="1" dirty="0">
              <a:cs typeface="Calibri"/>
            </a:endParaRPr>
          </a:p>
          <a:p>
            <a:endParaRPr lang="en-US" dirty="0">
              <a:cs typeface="Calibri"/>
            </a:endParaRPr>
          </a:p>
          <a:p>
            <a:r>
              <a:rPr lang="en-US" dirty="0">
                <a:cs typeface="Calibri"/>
              </a:rPr>
              <a:t>Photo source: </a:t>
            </a:r>
            <a:r>
              <a:rPr lang="en-US" dirty="0">
                <a:hlinkClick r:id="rId6"/>
              </a:rPr>
              <a:t>https://www.politico.com/story/2018/07/04/declaration-of-independence-adopted-by-continental-congress-july-4-1776-692467</a:t>
            </a:r>
          </a:p>
        </p:txBody>
      </p:sp>
      <p:sp>
        <p:nvSpPr>
          <p:cNvPr id="4" name="Slide Number Placeholder 3"/>
          <p:cNvSpPr>
            <a:spLocks noGrp="1"/>
          </p:cNvSpPr>
          <p:nvPr>
            <p:ph type="sldNum" sz="quarter" idx="5"/>
          </p:nvPr>
        </p:nvSpPr>
        <p:spPr/>
        <p:txBody>
          <a:bodyPr/>
          <a:lstStyle/>
          <a:p>
            <a:fld id="{85267BD9-9305-4195-9F72-A6B6907BAB6C}" type="slidenum">
              <a:rPr lang="en-US"/>
              <a:t>7</a:t>
            </a:fld>
            <a:endParaRPr lang="en-US"/>
          </a:p>
        </p:txBody>
      </p:sp>
    </p:spTree>
    <p:extLst>
      <p:ext uri="{BB962C8B-B14F-4D97-AF65-F5344CB8AC3E}">
        <p14:creationId xmlns:p14="http://schemas.microsoft.com/office/powerpoint/2010/main" val="149574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t>The Declaration of Independence" article </a:t>
            </a:r>
            <a:r>
              <a:rPr lang="en-US" dirty="0">
                <a:hlinkClick r:id="rId3"/>
              </a:rPr>
              <a:t>https://www.battlefields.org/learn/articles/declaration-independence</a:t>
            </a:r>
          </a:p>
          <a:p>
            <a:endParaRPr lang="en-US" dirty="0">
              <a:ea typeface="Calibri" panose="020F0502020204030204"/>
              <a:cs typeface="Calibri"/>
            </a:endParaRPr>
          </a:p>
          <a:p>
            <a:r>
              <a:rPr lang="en-US" i="1" dirty="0">
                <a:cs typeface="Calibri" panose="020F0502020204030204"/>
              </a:rPr>
              <a:t>Possible discussion question: What parts of the Declaration of Independence do you remember by heart? Why do you think the words have resonated for centuries?</a:t>
            </a:r>
            <a:endParaRPr lang="en-US" dirty="0">
              <a:cs typeface="+mn-lt"/>
            </a:endParaRPr>
          </a:p>
        </p:txBody>
      </p:sp>
      <p:sp>
        <p:nvSpPr>
          <p:cNvPr id="4" name="Slide Number Placeholder 3"/>
          <p:cNvSpPr>
            <a:spLocks noGrp="1"/>
          </p:cNvSpPr>
          <p:nvPr>
            <p:ph type="sldNum" sz="quarter" idx="5"/>
          </p:nvPr>
        </p:nvSpPr>
        <p:spPr/>
        <p:txBody>
          <a:bodyPr/>
          <a:lstStyle/>
          <a:p>
            <a:fld id="{85267BD9-9305-4195-9F72-A6B6907BAB6C}" type="slidenum">
              <a:t>8</a:t>
            </a:fld>
            <a:endParaRPr lang="en-US"/>
          </a:p>
        </p:txBody>
      </p:sp>
    </p:spTree>
    <p:extLst>
      <p:ext uri="{BB962C8B-B14F-4D97-AF65-F5344CB8AC3E}">
        <p14:creationId xmlns:p14="http://schemas.microsoft.com/office/powerpoint/2010/main" val="131654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Link for "The Declaration of Independence" In 4</a:t>
            </a:r>
            <a:r>
              <a:rPr lang="en-US" dirty="0"/>
              <a:t> Minutes video </a:t>
            </a:r>
            <a:r>
              <a:rPr lang="en-US" dirty="0">
                <a:hlinkClick r:id="rId3"/>
              </a:rPr>
              <a:t>https://youtu.be/ktSnLWc_Ztk</a:t>
            </a:r>
          </a:p>
          <a:p>
            <a:endParaRPr lang="en-US" dirty="0"/>
          </a:p>
        </p:txBody>
      </p:sp>
      <p:sp>
        <p:nvSpPr>
          <p:cNvPr id="4" name="Slide Number Placeholder 3"/>
          <p:cNvSpPr>
            <a:spLocks noGrp="1"/>
          </p:cNvSpPr>
          <p:nvPr>
            <p:ph type="sldNum" sz="quarter" idx="5"/>
          </p:nvPr>
        </p:nvSpPr>
        <p:spPr/>
        <p:txBody>
          <a:bodyPr/>
          <a:lstStyle/>
          <a:p>
            <a:fld id="{85267BD9-9305-4195-9F72-A6B6907BAB6C}" type="slidenum">
              <a:rPr lang="en-US"/>
              <a:t>9</a:t>
            </a:fld>
            <a:endParaRPr lang="en-US"/>
          </a:p>
        </p:txBody>
      </p:sp>
    </p:spTree>
    <p:extLst>
      <p:ext uri="{BB962C8B-B14F-4D97-AF65-F5344CB8AC3E}">
        <p14:creationId xmlns:p14="http://schemas.microsoft.com/office/powerpoint/2010/main" val="206641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dirty="0"/>
              <a:t>"France and the American Revolution" webpage </a:t>
            </a:r>
            <a:r>
              <a:rPr lang="en-US" dirty="0">
                <a:hlinkClick r:id="rId3"/>
              </a:rPr>
              <a:t>https://www.battlefields.org/learn/topics/france-and-american-revolution</a:t>
            </a:r>
          </a:p>
          <a:p>
            <a:endParaRPr lang="en-US" dirty="0">
              <a:cs typeface="Calibri" panose="020F0502020204030204"/>
            </a:endParaRPr>
          </a:p>
          <a:p>
            <a:r>
              <a:rPr lang="en-US" dirty="0">
                <a:cs typeface="Calibri" panose="020F0502020204030204"/>
              </a:rPr>
              <a:t>In 1775, the Continental Congress originally met to redress their problems with Great Britain. But by the summer of 1776, a full war was raging and were struggling against the British empire. In early 1776, France had began to secretly send weapons to the colonists. But the Americans needed to demonstrate determination before the French could do more. This signaled to them that the United States of America was committed to victory and committed to achieving it, making it a war of independence and not just conflict resolution.</a:t>
            </a:r>
            <a:endParaRPr lang="en-US" dirty="0"/>
          </a:p>
          <a:p>
            <a:endParaRPr lang="en-US" dirty="0">
              <a:cs typeface="Calibri" panose="020F0502020204030204"/>
            </a:endParaRPr>
          </a:p>
          <a:p>
            <a:r>
              <a:rPr lang="en-US" i="1" dirty="0">
                <a:cs typeface="Calibri" panose="020F0502020204030204"/>
              </a:rPr>
              <a:t>Possible discussion question: What different purposes did the declaration serve?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5267BD9-9305-4195-9F72-A6B6907BAB6C}" type="slidenum">
              <a:rPr lang="en-US"/>
              <a:t>10</a:t>
            </a:fld>
            <a:endParaRPr lang="en-US"/>
          </a:p>
        </p:txBody>
      </p:sp>
    </p:spTree>
    <p:extLst>
      <p:ext uri="{BB962C8B-B14F-4D97-AF65-F5344CB8AC3E}">
        <p14:creationId xmlns:p14="http://schemas.microsoft.com/office/powerpoint/2010/main" val="4233439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5_E6B4C63E.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18/10/relationships/comments" Target="../comments/modernComment_114_530C521C.xml"/><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3.jpe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3_9A70E3C9.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hyperlink" Target="https://www.battlefields.org/learn/primary-sources/lee-resolutio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battlefields.org/learn/primary-sources/virginia-declaration-rights-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ktSnLWc_Ztk?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000"/>
              <a:t>The </a:t>
            </a:r>
            <a:r>
              <a:rPr lang="en-US" sz="4000" dirty="0"/>
              <a:t>Declaration of Independence</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a:t>The American Battlefield Trust</a:t>
            </a:r>
          </a:p>
        </p:txBody>
      </p:sp>
    </p:spTree>
    <p:extLst>
      <p:ext uri="{BB962C8B-B14F-4D97-AF65-F5344CB8AC3E}">
        <p14:creationId xmlns:p14="http://schemas.microsoft.com/office/powerpoint/2010/main" val="153506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7B83C-1FA4-08C6-305D-73CBF11C54B6}"/>
              </a:ext>
            </a:extLst>
          </p:cNvPr>
          <p:cNvSpPr>
            <a:spLocks noGrp="1"/>
          </p:cNvSpPr>
          <p:nvPr>
            <p:ph type="title"/>
          </p:nvPr>
        </p:nvSpPr>
        <p:spPr>
          <a:xfrm>
            <a:off x="648929" y="557190"/>
            <a:ext cx="5181510" cy="1671569"/>
          </a:xfrm>
        </p:spPr>
        <p:txBody>
          <a:bodyPr>
            <a:normAutofit/>
          </a:bodyPr>
          <a:lstStyle/>
          <a:p>
            <a:r>
              <a:rPr lang="en-US" sz="4000"/>
              <a:t>Revolutionary Consequences</a:t>
            </a:r>
          </a:p>
        </p:txBody>
      </p:sp>
      <p:sp>
        <p:nvSpPr>
          <p:cNvPr id="3" name="Content Placeholder 2">
            <a:extLst>
              <a:ext uri="{FF2B5EF4-FFF2-40B4-BE49-F238E27FC236}">
                <a16:creationId xmlns:a16="http://schemas.microsoft.com/office/drawing/2014/main" id="{47C7E2AF-24AC-D4D1-79F6-7E28CD303DDB}"/>
              </a:ext>
            </a:extLst>
          </p:cNvPr>
          <p:cNvSpPr>
            <a:spLocks noGrp="1"/>
          </p:cNvSpPr>
          <p:nvPr>
            <p:ph idx="1"/>
          </p:nvPr>
        </p:nvSpPr>
        <p:spPr>
          <a:xfrm>
            <a:off x="456580" y="2125524"/>
            <a:ext cx="5181508" cy="3722438"/>
          </a:xfrm>
        </p:spPr>
        <p:txBody>
          <a:bodyPr vert="horz" lIns="91440" tIns="45720" rIns="91440" bIns="45720" rtlCol="0" anchor="t">
            <a:noAutofit/>
          </a:bodyPr>
          <a:lstStyle/>
          <a:p>
            <a:r>
              <a:rPr lang="en-US" sz="2200" b="0" dirty="0">
                <a:ea typeface="+mn-lt"/>
                <a:cs typeface="+mn-lt"/>
              </a:rPr>
              <a:t>Before the declaration, the war was for representation in </a:t>
            </a:r>
            <a:r>
              <a:rPr lang="en-US" sz="2200" b="0" dirty="0">
                <a:solidFill>
                  <a:srgbClr val="C00000"/>
                </a:solidFill>
                <a:ea typeface="+mn-lt"/>
                <a:cs typeface="+mn-lt"/>
              </a:rPr>
              <a:t>Parliament</a:t>
            </a:r>
            <a:r>
              <a:rPr lang="en-US" sz="2200" b="0" dirty="0">
                <a:ea typeface="+mn-lt"/>
                <a:cs typeface="+mn-lt"/>
              </a:rPr>
              <a:t>, not entire independence </a:t>
            </a:r>
            <a:endParaRPr lang="en-US" sz="2200" b="0"/>
          </a:p>
          <a:p>
            <a:r>
              <a:rPr lang="en-US" sz="2200" b="0" dirty="0">
                <a:ea typeface="+mn-lt"/>
                <a:cs typeface="+mn-lt"/>
              </a:rPr>
              <a:t>"SOS" call to other nations</a:t>
            </a:r>
          </a:p>
          <a:p>
            <a:r>
              <a:rPr lang="en-US" sz="2200" b="0" dirty="0">
                <a:ea typeface="+mn-lt"/>
                <a:cs typeface="+mn-lt"/>
              </a:rPr>
              <a:t>French involvement increased </a:t>
            </a:r>
            <a:endParaRPr lang="en-US" sz="2200"/>
          </a:p>
          <a:p>
            <a:pPr lvl="1"/>
            <a:r>
              <a:rPr lang="en-US" sz="2200" b="0" dirty="0">
                <a:solidFill>
                  <a:srgbClr val="C00000"/>
                </a:solidFill>
                <a:ea typeface="+mn-lt"/>
                <a:cs typeface="+mn-lt"/>
              </a:rPr>
              <a:t>France </a:t>
            </a:r>
            <a:r>
              <a:rPr lang="en-US" sz="2200" b="0" dirty="0">
                <a:solidFill>
                  <a:schemeClr val="tx1"/>
                </a:solidFill>
                <a:ea typeface="+mn-lt"/>
                <a:cs typeface="+mn-lt"/>
              </a:rPr>
              <a:t>had been secretly sending weapons since early 1776 </a:t>
            </a:r>
            <a:endParaRPr lang="en-US" sz="2200">
              <a:solidFill>
                <a:schemeClr val="tx1"/>
              </a:solidFill>
            </a:endParaRPr>
          </a:p>
          <a:p>
            <a:pPr lvl="1"/>
            <a:r>
              <a:rPr lang="en-US" sz="2200" b="0" dirty="0">
                <a:solidFill>
                  <a:schemeClr val="tx1"/>
                </a:solidFill>
                <a:ea typeface="+mn-lt"/>
                <a:cs typeface="+mn-lt"/>
              </a:rPr>
              <a:t>Declaration showed France that the </a:t>
            </a:r>
            <a:r>
              <a:rPr lang="en-US" sz="2200" dirty="0">
                <a:solidFill>
                  <a:schemeClr val="tx1"/>
                </a:solidFill>
                <a:ea typeface="+mn-lt"/>
                <a:cs typeface="+mn-lt"/>
              </a:rPr>
              <a:t>U.S.A. was</a:t>
            </a:r>
            <a:r>
              <a:rPr lang="en-US" sz="2200" b="0" dirty="0">
                <a:solidFill>
                  <a:schemeClr val="tx1"/>
                </a:solidFill>
                <a:ea typeface="+mn-lt"/>
                <a:cs typeface="+mn-lt"/>
              </a:rPr>
              <a:t> committed to victory </a:t>
            </a:r>
            <a:endParaRPr lang="en-US" dirty="0">
              <a:solidFill>
                <a:schemeClr val="tx1"/>
              </a:solidFill>
            </a:endParaRPr>
          </a:p>
        </p:txBody>
      </p:sp>
      <p:pic>
        <p:nvPicPr>
          <p:cNvPr id="4" name="Picture 4" descr="A person in blue coat with a person pointing at a ship&#10;&#10;Description automatically generated">
            <a:extLst>
              <a:ext uri="{FF2B5EF4-FFF2-40B4-BE49-F238E27FC236}">
                <a16:creationId xmlns:a16="http://schemas.microsoft.com/office/drawing/2014/main" id="{6184B5D0-CEE9-2C07-7B03-0A7C512A1BF6}"/>
              </a:ext>
            </a:extLst>
          </p:cNvPr>
          <p:cNvPicPr>
            <a:picLocks noChangeAspect="1"/>
          </p:cNvPicPr>
          <p:nvPr/>
        </p:nvPicPr>
        <p:blipFill rotWithShape="1">
          <a:blip r:embed="rId4"/>
          <a:srcRect l="10314" r="43732"/>
          <a:stretch/>
        </p:blipFill>
        <p:spPr>
          <a:xfrm>
            <a:off x="6189155" y="10"/>
            <a:ext cx="6002844" cy="6857990"/>
          </a:xfrm>
          <a:prstGeom prst="rect">
            <a:avLst/>
          </a:prstGeom>
          <a:effectLst/>
        </p:spPr>
      </p:pic>
      <p:sp>
        <p:nvSpPr>
          <p:cNvPr id="6" name="TextBox 5">
            <a:extLst>
              <a:ext uri="{FF2B5EF4-FFF2-40B4-BE49-F238E27FC236}">
                <a16:creationId xmlns:a16="http://schemas.microsoft.com/office/drawing/2014/main" id="{5332AF28-0886-DFED-83C7-A7A4675F6866}"/>
              </a:ext>
            </a:extLst>
          </p:cNvPr>
          <p:cNvSpPr txBox="1"/>
          <p:nvPr/>
        </p:nvSpPr>
        <p:spPr>
          <a:xfrm>
            <a:off x="388136" y="5726556"/>
            <a:ext cx="53244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dirty="0">
                <a:solidFill>
                  <a:srgbClr val="C00000"/>
                </a:solidFill>
              </a:rPr>
              <a:t>What different purposes did the declaration serve?</a:t>
            </a:r>
            <a:r>
              <a:rPr lang="en-US" sz="2400" dirty="0">
                <a:solidFill>
                  <a:srgbClr val="C00000"/>
                </a:solidFill>
              </a:rPr>
              <a:t>​</a:t>
            </a:r>
            <a:endParaRPr lang="en-US" sz="2400"/>
          </a:p>
        </p:txBody>
      </p:sp>
    </p:spTree>
    <p:extLst>
      <p:ext uri="{BB962C8B-B14F-4D97-AF65-F5344CB8AC3E}">
        <p14:creationId xmlns:p14="http://schemas.microsoft.com/office/powerpoint/2010/main" val="387060691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7FF0A-C965-7051-69CA-78FF1EE8E105}"/>
              </a:ext>
            </a:extLst>
          </p:cNvPr>
          <p:cNvSpPr>
            <a:spLocks noGrp="1"/>
          </p:cNvSpPr>
          <p:nvPr>
            <p:ph type="title"/>
          </p:nvPr>
        </p:nvSpPr>
        <p:spPr>
          <a:xfrm>
            <a:off x="836679" y="723898"/>
            <a:ext cx="6002110" cy="1495425"/>
          </a:xfrm>
        </p:spPr>
        <p:txBody>
          <a:bodyPr>
            <a:normAutofit/>
          </a:bodyPr>
          <a:lstStyle/>
          <a:p>
            <a:r>
              <a:rPr lang="en-US" sz="4000" dirty="0"/>
              <a:t>Washington Presents the Declaration</a:t>
            </a:r>
          </a:p>
        </p:txBody>
      </p:sp>
      <p:sp>
        <p:nvSpPr>
          <p:cNvPr id="3" name="Content Placeholder 2">
            <a:extLst>
              <a:ext uri="{FF2B5EF4-FFF2-40B4-BE49-F238E27FC236}">
                <a16:creationId xmlns:a16="http://schemas.microsoft.com/office/drawing/2014/main" id="{F677FB49-0C53-0760-176A-CCEDD3675E83}"/>
              </a:ext>
            </a:extLst>
          </p:cNvPr>
          <p:cNvSpPr>
            <a:spLocks noGrp="1"/>
          </p:cNvSpPr>
          <p:nvPr>
            <p:ph idx="1"/>
          </p:nvPr>
        </p:nvSpPr>
        <p:spPr>
          <a:xfrm>
            <a:off x="378001" y="2220116"/>
            <a:ext cx="6342420" cy="3729034"/>
          </a:xfrm>
        </p:spPr>
        <p:txBody>
          <a:bodyPr vert="horz" lIns="91440" tIns="45720" rIns="91440" bIns="45720" rtlCol="0" anchor="t">
            <a:normAutofit/>
          </a:bodyPr>
          <a:lstStyle/>
          <a:p>
            <a:r>
              <a:rPr lang="en-US" sz="2000" b="0" dirty="0"/>
              <a:t>In Manhattan, on </a:t>
            </a:r>
            <a:r>
              <a:rPr lang="en-US" sz="2000" b="0" dirty="0">
                <a:solidFill>
                  <a:srgbClr val="C00000"/>
                </a:solidFill>
              </a:rPr>
              <a:t>July 9, 1776</a:t>
            </a:r>
            <a:r>
              <a:rPr lang="en-US" sz="2000" b="0" dirty="0"/>
              <a:t>, George Washington announced a gathering in so he could present the Declaration of Independence. </a:t>
            </a:r>
          </a:p>
          <a:p>
            <a:r>
              <a:rPr lang="en-US" sz="2000" b="0" dirty="0"/>
              <a:t>Gave a short speech first, then read the declaration</a:t>
            </a:r>
          </a:p>
          <a:p>
            <a:endParaRPr lang="en-US" sz="2000" b="0" dirty="0"/>
          </a:p>
          <a:p>
            <a:endParaRPr lang="en-US" sz="2000"/>
          </a:p>
        </p:txBody>
      </p:sp>
      <p:pic>
        <p:nvPicPr>
          <p:cNvPr id="6" name="Picture 6" descr="A group of men on horses&#10;&#10;Description automatically generated">
            <a:extLst>
              <a:ext uri="{FF2B5EF4-FFF2-40B4-BE49-F238E27FC236}">
                <a16:creationId xmlns:a16="http://schemas.microsoft.com/office/drawing/2014/main" id="{451F8829-EC57-8F2D-4D2C-6A5BE74F5267}"/>
              </a:ext>
            </a:extLst>
          </p:cNvPr>
          <p:cNvPicPr>
            <a:picLocks noChangeAspect="1"/>
          </p:cNvPicPr>
          <p:nvPr/>
        </p:nvPicPr>
        <p:blipFill rotWithShape="1">
          <a:blip r:embed="rId4"/>
          <a:srcRect l="1623"/>
          <a:stretch/>
        </p:blipFill>
        <p:spPr>
          <a:xfrm>
            <a:off x="7199440" y="10"/>
            <a:ext cx="4992560" cy="6857990"/>
          </a:xfrm>
          <a:prstGeom prst="rect">
            <a:avLst/>
          </a:prstGeom>
          <a:effectLst/>
        </p:spPr>
      </p:pic>
      <p:graphicFrame>
        <p:nvGraphicFramePr>
          <p:cNvPr id="5" name="Content Placeholder 2">
            <a:extLst>
              <a:ext uri="{FF2B5EF4-FFF2-40B4-BE49-F238E27FC236}">
                <a16:creationId xmlns:a16="http://schemas.microsoft.com/office/drawing/2014/main" id="{E6117C6B-74AF-F728-6B8C-6A77E9E598BC}"/>
              </a:ext>
            </a:extLst>
          </p:cNvPr>
          <p:cNvGraphicFramePr>
            <a:graphicFrameLocks/>
          </p:cNvGraphicFramePr>
          <p:nvPr>
            <p:extLst>
              <p:ext uri="{D42A27DB-BD31-4B8C-83A1-F6EECF244321}">
                <p14:modId xmlns:p14="http://schemas.microsoft.com/office/powerpoint/2010/main" val="1980437056"/>
              </p:ext>
            </p:extLst>
          </p:nvPr>
        </p:nvGraphicFramePr>
        <p:xfrm>
          <a:off x="1681851" y="3916462"/>
          <a:ext cx="3918867" cy="2561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93316380"/>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ainting of a group of people&#10;&#10;Description automatically generated">
            <a:extLst>
              <a:ext uri="{FF2B5EF4-FFF2-40B4-BE49-F238E27FC236}">
                <a16:creationId xmlns:a16="http://schemas.microsoft.com/office/drawing/2014/main" id="{0A4C6339-C396-1F5B-87E5-DC3FCCE614AA}"/>
              </a:ext>
            </a:extLst>
          </p:cNvPr>
          <p:cNvPicPr>
            <a:picLocks noChangeAspect="1"/>
          </p:cNvPicPr>
          <p:nvPr/>
        </p:nvPicPr>
        <p:blipFill rotWithShape="1">
          <a:blip r:embed="rId3"/>
          <a:srcRect t="27653"/>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50617961-2B45-7B18-0714-1B315BDA1DB0}"/>
              </a:ext>
            </a:extLst>
          </p:cNvPr>
          <p:cNvSpPr>
            <a:spLocks noGrp="1"/>
          </p:cNvSpPr>
          <p:nvPr>
            <p:ph type="title"/>
          </p:nvPr>
        </p:nvSpPr>
        <p:spPr>
          <a:xfrm>
            <a:off x="484799" y="5004282"/>
            <a:ext cx="6931319" cy="752217"/>
          </a:xfrm>
        </p:spPr>
        <p:txBody>
          <a:bodyPr vert="horz" lIns="91440" tIns="45720" rIns="91440" bIns="45720" rtlCol="0" anchor="b">
            <a:normAutofit/>
          </a:bodyPr>
          <a:lstStyle/>
          <a:p>
            <a:r>
              <a:rPr lang="en-US" sz="3600" dirty="0"/>
              <a:t>Effect on Morale</a:t>
            </a:r>
          </a:p>
        </p:txBody>
      </p:sp>
      <p:sp>
        <p:nvSpPr>
          <p:cNvPr id="3" name="Content Placeholder 2">
            <a:extLst>
              <a:ext uri="{FF2B5EF4-FFF2-40B4-BE49-F238E27FC236}">
                <a16:creationId xmlns:a16="http://schemas.microsoft.com/office/drawing/2014/main" id="{E9C2654D-DEC5-0D59-2B76-F46EE2BC6537}"/>
              </a:ext>
            </a:extLst>
          </p:cNvPr>
          <p:cNvSpPr>
            <a:spLocks noGrp="1"/>
          </p:cNvSpPr>
          <p:nvPr>
            <p:ph idx="1"/>
          </p:nvPr>
        </p:nvSpPr>
        <p:spPr>
          <a:xfrm>
            <a:off x="513555" y="5714030"/>
            <a:ext cx="6931319" cy="349725"/>
          </a:xfrm>
        </p:spPr>
        <p:txBody>
          <a:bodyPr vert="horz" lIns="91440" tIns="45720" rIns="91440" bIns="45720" rtlCol="0" anchor="t">
            <a:noAutofit/>
          </a:bodyPr>
          <a:lstStyle/>
          <a:p>
            <a:r>
              <a:rPr lang="en-US" sz="2000" b="0" dirty="0"/>
              <a:t>Washington hoped it would increase motivation among soldiers</a:t>
            </a:r>
          </a:p>
          <a:p>
            <a:pPr lvl="1"/>
            <a:r>
              <a:rPr lang="en-US" sz="2000" dirty="0">
                <a:solidFill>
                  <a:srgbClr val="003F77"/>
                </a:solidFill>
              </a:rPr>
              <a:t>Mob attacked a statue of King George III</a:t>
            </a:r>
            <a:endParaRPr lang="en-US" sz="2000" b="0"/>
          </a:p>
        </p:txBody>
      </p:sp>
      <p:graphicFrame>
        <p:nvGraphicFramePr>
          <p:cNvPr id="6" name="Content Placeholder 2">
            <a:extLst>
              <a:ext uri="{FF2B5EF4-FFF2-40B4-BE49-F238E27FC236}">
                <a16:creationId xmlns:a16="http://schemas.microsoft.com/office/drawing/2014/main" id="{9200AF39-511D-3A60-7547-6158F9D9ABA4}"/>
              </a:ext>
            </a:extLst>
          </p:cNvPr>
          <p:cNvGraphicFramePr>
            <a:graphicFrameLocks/>
          </p:cNvGraphicFramePr>
          <p:nvPr>
            <p:extLst>
              <p:ext uri="{D42A27DB-BD31-4B8C-83A1-F6EECF244321}">
                <p14:modId xmlns:p14="http://schemas.microsoft.com/office/powerpoint/2010/main" val="3214188161"/>
              </p:ext>
            </p:extLst>
          </p:nvPr>
        </p:nvGraphicFramePr>
        <p:xfrm>
          <a:off x="401010" y="302023"/>
          <a:ext cx="4155605" cy="2826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213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14C3E-0BF4-0157-5941-2EA24D247FAB}"/>
              </a:ext>
            </a:extLst>
          </p:cNvPr>
          <p:cNvSpPr>
            <a:spLocks noGrp="1"/>
          </p:cNvSpPr>
          <p:nvPr>
            <p:ph type="title"/>
          </p:nvPr>
        </p:nvSpPr>
        <p:spPr>
          <a:xfrm>
            <a:off x="3970366" y="609600"/>
            <a:ext cx="4267200" cy="1351472"/>
          </a:xfrm>
        </p:spPr>
        <p:txBody>
          <a:bodyPr>
            <a:normAutofit/>
          </a:bodyPr>
          <a:lstStyle/>
          <a:p>
            <a:pPr algn="ctr"/>
            <a:r>
              <a:rPr lang="en-US" dirty="0"/>
              <a:t>John Adams</a:t>
            </a:r>
          </a:p>
        </p:txBody>
      </p:sp>
      <p:pic>
        <p:nvPicPr>
          <p:cNvPr id="4" name="Picture 4" descr="A page of a letter&#10;&#10;Description automatically generated">
            <a:extLst>
              <a:ext uri="{FF2B5EF4-FFF2-40B4-BE49-F238E27FC236}">
                <a16:creationId xmlns:a16="http://schemas.microsoft.com/office/drawing/2014/main" id="{AE54CB72-5567-71FC-4325-14BF5378786B}"/>
              </a:ext>
            </a:extLst>
          </p:cNvPr>
          <p:cNvPicPr>
            <a:picLocks noChangeAspect="1"/>
          </p:cNvPicPr>
          <p:nvPr/>
        </p:nvPicPr>
        <p:blipFill rotWithShape="1">
          <a:blip r:embed="rId4"/>
          <a:srcRect l="37118" r="35803" b="-1"/>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4FFDE73C-C9CD-4BD8-F6B9-91310DF7761A}"/>
              </a:ext>
            </a:extLst>
          </p:cNvPr>
          <p:cNvSpPr>
            <a:spLocks noGrp="1"/>
          </p:cNvSpPr>
          <p:nvPr>
            <p:ph idx="1"/>
          </p:nvPr>
        </p:nvSpPr>
        <p:spPr>
          <a:xfrm>
            <a:off x="4198966" y="2147357"/>
            <a:ext cx="3810000" cy="4101042"/>
          </a:xfrm>
        </p:spPr>
        <p:txBody>
          <a:bodyPr vert="horz" lIns="91440" tIns="45720" rIns="91440" bIns="45720" rtlCol="0" anchor="t">
            <a:noAutofit/>
          </a:bodyPr>
          <a:lstStyle/>
          <a:p>
            <a:r>
              <a:rPr lang="en-US" sz="2400" b="0" dirty="0"/>
              <a:t>On Committee of Five</a:t>
            </a:r>
          </a:p>
          <a:p>
            <a:r>
              <a:rPr lang="en-US" sz="2400" b="0" dirty="0">
                <a:solidFill>
                  <a:srgbClr val="C00000"/>
                </a:solidFill>
              </a:rPr>
              <a:t>July 3, 1776</a:t>
            </a:r>
            <a:r>
              <a:rPr lang="en-US" sz="2400" b="0" dirty="0"/>
              <a:t>, letter</a:t>
            </a:r>
          </a:p>
          <a:p>
            <a:pPr lvl="1"/>
            <a:r>
              <a:rPr lang="en-US" dirty="0">
                <a:solidFill>
                  <a:schemeClr val="tx1"/>
                </a:solidFill>
                <a:ea typeface="+mn-lt"/>
                <a:cs typeface="+mn-lt"/>
              </a:rPr>
              <a:t>"</a:t>
            </a:r>
            <a:r>
              <a:rPr lang="en-US" b="0" dirty="0">
                <a:solidFill>
                  <a:schemeClr val="tx1"/>
                </a:solidFill>
                <a:ea typeface="+mn-lt"/>
                <a:cs typeface="+mn-lt"/>
              </a:rPr>
              <a:t>It will be celebrated, by succeeding Generations, as the great anniversary Festival</a:t>
            </a:r>
            <a:r>
              <a:rPr lang="en-US" dirty="0">
                <a:solidFill>
                  <a:schemeClr val="tx1"/>
                </a:solidFill>
                <a:ea typeface="+mn-lt"/>
                <a:cs typeface="+mn-lt"/>
              </a:rPr>
              <a:t>"</a:t>
            </a:r>
            <a:endParaRPr lang="en-US" dirty="0">
              <a:solidFill>
                <a:schemeClr val="tx1"/>
              </a:solidFill>
            </a:endParaRPr>
          </a:p>
          <a:p>
            <a:r>
              <a:rPr lang="en-US" sz="2400" b="0" dirty="0">
                <a:solidFill>
                  <a:srgbClr val="C00000"/>
                </a:solidFill>
              </a:rPr>
              <a:t>Abigail Adams</a:t>
            </a:r>
          </a:p>
          <a:p>
            <a:pPr lvl="1"/>
            <a:r>
              <a:rPr lang="en-US" dirty="0">
                <a:solidFill>
                  <a:schemeClr val="tx1"/>
                </a:solidFill>
              </a:rPr>
              <a:t>"Remember the Ladies"</a:t>
            </a:r>
            <a:endParaRPr lang="en-US" b="0" dirty="0">
              <a:solidFill>
                <a:schemeClr val="tx1"/>
              </a:solidFill>
            </a:endParaRPr>
          </a:p>
        </p:txBody>
      </p:sp>
      <p:pic>
        <p:nvPicPr>
          <p:cNvPr id="5" name="Picture 5" descr="A portrait of a person&#10;&#10;Description automatically generated">
            <a:extLst>
              <a:ext uri="{FF2B5EF4-FFF2-40B4-BE49-F238E27FC236}">
                <a16:creationId xmlns:a16="http://schemas.microsoft.com/office/drawing/2014/main" id="{35AB66A7-C6E0-EA5A-6054-DE962720FD67}"/>
              </a:ext>
            </a:extLst>
          </p:cNvPr>
          <p:cNvPicPr>
            <a:picLocks noChangeAspect="1"/>
          </p:cNvPicPr>
          <p:nvPr/>
        </p:nvPicPr>
        <p:blipFill rotWithShape="1">
          <a:blip r:embed="rId5"/>
          <a:srcRect l="22369" r="9016"/>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59108960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D496-592A-33C7-CE37-A3F000712F9F}"/>
              </a:ext>
            </a:extLst>
          </p:cNvPr>
          <p:cNvSpPr>
            <a:spLocks noGrp="1"/>
          </p:cNvSpPr>
          <p:nvPr>
            <p:ph type="title"/>
          </p:nvPr>
        </p:nvSpPr>
        <p:spPr/>
        <p:txBody>
          <a:bodyPr/>
          <a:lstStyle/>
          <a:p>
            <a:r>
              <a:rPr lang="en-US" dirty="0"/>
              <a:t>Notable People</a:t>
            </a:r>
          </a:p>
        </p:txBody>
      </p:sp>
      <p:sp>
        <p:nvSpPr>
          <p:cNvPr id="4" name="Title 1">
            <a:extLst>
              <a:ext uri="{FF2B5EF4-FFF2-40B4-BE49-F238E27FC236}">
                <a16:creationId xmlns:a16="http://schemas.microsoft.com/office/drawing/2014/main" id="{71A662E9-B63C-47B7-AE66-B65EE6C1F041}"/>
              </a:ext>
            </a:extLst>
          </p:cNvPr>
          <p:cNvSpPr>
            <a:spLocks noGrp="1"/>
          </p:cNvSpPr>
          <p:nvPr/>
        </p:nvSpPr>
        <p:spPr>
          <a:xfrm>
            <a:off x="743332" y="428263"/>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solidFill>
                  <a:srgbClr val="003F77"/>
                </a:solidFill>
                <a:latin typeface="Georgia"/>
              </a:rPr>
              <a:t>John Hancock</a:t>
            </a:r>
            <a:endParaRPr lang="en-US" dirty="0"/>
          </a:p>
        </p:txBody>
      </p:sp>
      <p:sp>
        <p:nvSpPr>
          <p:cNvPr id="6" name="Title 1">
            <a:extLst>
              <a:ext uri="{FF2B5EF4-FFF2-40B4-BE49-F238E27FC236}">
                <a16:creationId xmlns:a16="http://schemas.microsoft.com/office/drawing/2014/main" id="{D64E2FD9-B5C2-E3E1-0EDF-3C553DCBEDEB}"/>
              </a:ext>
            </a:extLst>
          </p:cNvPr>
          <p:cNvSpPr txBox="1">
            <a:spLocks/>
          </p:cNvSpPr>
          <p:nvPr/>
        </p:nvSpPr>
        <p:spPr>
          <a:xfrm>
            <a:off x="8922907" y="439444"/>
            <a:ext cx="3932237" cy="16002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Benjamin Rush</a:t>
            </a:r>
            <a:endParaRPr lang="en-US" dirty="0"/>
          </a:p>
        </p:txBody>
      </p:sp>
      <p:sp>
        <p:nvSpPr>
          <p:cNvPr id="8" name="Title 1">
            <a:extLst>
              <a:ext uri="{FF2B5EF4-FFF2-40B4-BE49-F238E27FC236}">
                <a16:creationId xmlns:a16="http://schemas.microsoft.com/office/drawing/2014/main" id="{2C7DD4E5-0ADE-2727-777C-393D24423525}"/>
              </a:ext>
            </a:extLst>
          </p:cNvPr>
          <p:cNvSpPr txBox="1">
            <a:spLocks/>
          </p:cNvSpPr>
          <p:nvPr/>
        </p:nvSpPr>
        <p:spPr>
          <a:xfrm>
            <a:off x="4902296" y="436260"/>
            <a:ext cx="3932237" cy="16002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Robert Morris</a:t>
            </a:r>
            <a:endParaRPr lang="en-US" dirty="0"/>
          </a:p>
        </p:txBody>
      </p:sp>
      <p:pic>
        <p:nvPicPr>
          <p:cNvPr id="3" name="Picture 10" descr="A person in a black coat&#10;&#10;Description automatically generated">
            <a:extLst>
              <a:ext uri="{FF2B5EF4-FFF2-40B4-BE49-F238E27FC236}">
                <a16:creationId xmlns:a16="http://schemas.microsoft.com/office/drawing/2014/main" id="{3718FC99-CEAF-AE0E-8976-23345A42F0D1}"/>
              </a:ext>
            </a:extLst>
          </p:cNvPr>
          <p:cNvPicPr>
            <a:picLocks noChangeAspect="1"/>
          </p:cNvPicPr>
          <p:nvPr/>
        </p:nvPicPr>
        <p:blipFill>
          <a:blip r:embed="rId3"/>
          <a:stretch>
            <a:fillRect/>
          </a:stretch>
        </p:blipFill>
        <p:spPr>
          <a:xfrm>
            <a:off x="837787" y="2039154"/>
            <a:ext cx="2641600" cy="3708674"/>
          </a:xfrm>
          <a:prstGeom prst="rect">
            <a:avLst/>
          </a:prstGeom>
          <a:ln w="28575">
            <a:solidFill>
              <a:srgbClr val="C00000"/>
            </a:solidFill>
          </a:ln>
        </p:spPr>
      </p:pic>
      <p:pic>
        <p:nvPicPr>
          <p:cNvPr id="11" name="Picture 11" descr="A close-up of a person&#10;&#10;Description automatically generated">
            <a:extLst>
              <a:ext uri="{FF2B5EF4-FFF2-40B4-BE49-F238E27FC236}">
                <a16:creationId xmlns:a16="http://schemas.microsoft.com/office/drawing/2014/main" id="{52647D67-613F-8AEC-456F-69DA46C81102}"/>
              </a:ext>
            </a:extLst>
          </p:cNvPr>
          <p:cNvPicPr>
            <a:picLocks noChangeAspect="1"/>
          </p:cNvPicPr>
          <p:nvPr/>
        </p:nvPicPr>
        <p:blipFill>
          <a:blip r:embed="rId4"/>
          <a:stretch>
            <a:fillRect/>
          </a:stretch>
        </p:blipFill>
        <p:spPr>
          <a:xfrm>
            <a:off x="4936402" y="2041610"/>
            <a:ext cx="2785013" cy="3716472"/>
          </a:xfrm>
          <a:prstGeom prst="rect">
            <a:avLst/>
          </a:prstGeom>
          <a:ln w="28575">
            <a:solidFill>
              <a:srgbClr val="C00000"/>
            </a:solidFill>
          </a:ln>
        </p:spPr>
      </p:pic>
      <p:pic>
        <p:nvPicPr>
          <p:cNvPr id="12" name="Picture 12" descr="A person reading a book&#10;&#10;Description automatically generated">
            <a:extLst>
              <a:ext uri="{FF2B5EF4-FFF2-40B4-BE49-F238E27FC236}">
                <a16:creationId xmlns:a16="http://schemas.microsoft.com/office/drawing/2014/main" id="{A098935E-320C-CD49-485E-C47571F487E3}"/>
              </a:ext>
            </a:extLst>
          </p:cNvPr>
          <p:cNvPicPr>
            <a:picLocks noChangeAspect="1"/>
          </p:cNvPicPr>
          <p:nvPr/>
        </p:nvPicPr>
        <p:blipFill>
          <a:blip r:embed="rId5"/>
          <a:stretch>
            <a:fillRect/>
          </a:stretch>
        </p:blipFill>
        <p:spPr>
          <a:xfrm>
            <a:off x="8920162" y="2115382"/>
            <a:ext cx="2845237" cy="3629500"/>
          </a:xfrm>
          <a:prstGeom prst="rect">
            <a:avLst/>
          </a:prstGeom>
          <a:ln w="28575">
            <a:solidFill>
              <a:srgbClr val="C00000"/>
            </a:solidFill>
          </a:ln>
        </p:spPr>
      </p:pic>
    </p:spTree>
    <p:extLst>
      <p:ext uri="{BB962C8B-B14F-4D97-AF65-F5344CB8AC3E}">
        <p14:creationId xmlns:p14="http://schemas.microsoft.com/office/powerpoint/2010/main" val="67714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ainting of soldiers in uniform&#10;&#10;Description automatically generated">
            <a:extLst>
              <a:ext uri="{FF2B5EF4-FFF2-40B4-BE49-F238E27FC236}">
                <a16:creationId xmlns:a16="http://schemas.microsoft.com/office/drawing/2014/main" id="{A2E24F2B-57C0-8252-167C-D02DE059B0BD}"/>
              </a:ext>
            </a:extLst>
          </p:cNvPr>
          <p:cNvPicPr>
            <a:picLocks noChangeAspect="1"/>
          </p:cNvPicPr>
          <p:nvPr/>
        </p:nvPicPr>
        <p:blipFill rotWithShape="1">
          <a:blip r:embed="rId3"/>
          <a:srcRect t="685" b="4435"/>
          <a:stretch/>
        </p:blipFill>
        <p:spPr>
          <a:xfrm>
            <a:off x="1" y="10"/>
            <a:ext cx="9669642" cy="6857990"/>
          </a:xfrm>
          <a:prstGeom prst="rect">
            <a:avLst/>
          </a:prstGeom>
        </p:spPr>
      </p:pic>
      <p:sp>
        <p:nvSpPr>
          <p:cNvPr id="14"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3D05D-AF5E-4F8B-AC86-6EE5DB53D696}"/>
              </a:ext>
            </a:extLst>
          </p:cNvPr>
          <p:cNvSpPr>
            <a:spLocks noGrp="1"/>
          </p:cNvSpPr>
          <p:nvPr>
            <p:ph type="title"/>
          </p:nvPr>
        </p:nvSpPr>
        <p:spPr>
          <a:xfrm>
            <a:off x="7531610" y="365125"/>
            <a:ext cx="3822189" cy="1899912"/>
          </a:xfrm>
        </p:spPr>
        <p:txBody>
          <a:bodyPr>
            <a:normAutofit/>
          </a:bodyPr>
          <a:lstStyle/>
          <a:p>
            <a:r>
              <a:rPr lang="en-US" sz="4000"/>
              <a:t>Aftermath</a:t>
            </a:r>
          </a:p>
        </p:txBody>
      </p:sp>
      <p:sp>
        <p:nvSpPr>
          <p:cNvPr id="3" name="Content Placeholder 2">
            <a:extLst>
              <a:ext uri="{FF2B5EF4-FFF2-40B4-BE49-F238E27FC236}">
                <a16:creationId xmlns:a16="http://schemas.microsoft.com/office/drawing/2014/main" id="{2257E2BF-7AE0-D5F9-58A6-0D4ED10F9096}"/>
              </a:ext>
            </a:extLst>
          </p:cNvPr>
          <p:cNvSpPr>
            <a:spLocks noGrp="1"/>
          </p:cNvSpPr>
          <p:nvPr>
            <p:ph idx="1"/>
          </p:nvPr>
        </p:nvSpPr>
        <p:spPr>
          <a:xfrm>
            <a:off x="7531610" y="2434201"/>
            <a:ext cx="3822189" cy="3742762"/>
          </a:xfrm>
        </p:spPr>
        <p:txBody>
          <a:bodyPr vert="horz" lIns="91440" tIns="45720" rIns="91440" bIns="45720" rtlCol="0" anchor="t">
            <a:normAutofit/>
          </a:bodyPr>
          <a:lstStyle/>
          <a:p>
            <a:r>
              <a:rPr lang="en-US" sz="1900" b="0" dirty="0"/>
              <a:t>Independence, of course, hit </a:t>
            </a:r>
            <a:r>
              <a:rPr lang="en-US" sz="1900" b="0" dirty="0">
                <a:solidFill>
                  <a:srgbClr val="C00000"/>
                </a:solidFill>
              </a:rPr>
              <a:t>Loyalists </a:t>
            </a:r>
            <a:r>
              <a:rPr lang="en-US" sz="1900" b="0" dirty="0"/>
              <a:t>the hardest</a:t>
            </a:r>
          </a:p>
          <a:p>
            <a:r>
              <a:rPr lang="en-US" sz="1900" b="0" dirty="0"/>
              <a:t>Many never believed the British would abandon them by acquiescing in a peace they had forsaken their homes and safety to prevent. The announcement of peace in New York City was met with stunned disbelief.</a:t>
            </a:r>
          </a:p>
          <a:p>
            <a:r>
              <a:rPr lang="en-US" sz="1900" b="0" dirty="0"/>
              <a:t>New meaning for the war</a:t>
            </a:r>
            <a:endParaRPr lang="en-US" sz="1900" dirty="0"/>
          </a:p>
        </p:txBody>
      </p:sp>
      <p:sp>
        <p:nvSpPr>
          <p:cNvPr id="6" name="TextBox 5">
            <a:extLst>
              <a:ext uri="{FF2B5EF4-FFF2-40B4-BE49-F238E27FC236}">
                <a16:creationId xmlns:a16="http://schemas.microsoft.com/office/drawing/2014/main" id="{5B248EC6-6FAB-4E59-9C6F-81F789981F29}"/>
              </a:ext>
            </a:extLst>
          </p:cNvPr>
          <p:cNvSpPr txBox="1"/>
          <p:nvPr/>
        </p:nvSpPr>
        <p:spPr>
          <a:xfrm>
            <a:off x="7812759" y="6547382"/>
            <a:ext cx="23211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317565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and person dancing in front of a house&#10;&#10;Description automatically generated">
            <a:extLst>
              <a:ext uri="{FF2B5EF4-FFF2-40B4-BE49-F238E27FC236}">
                <a16:creationId xmlns:a16="http://schemas.microsoft.com/office/drawing/2014/main" id="{5CFF6323-4BEF-7C59-9465-35B668B33BF4}"/>
              </a:ext>
            </a:extLst>
          </p:cNvPr>
          <p:cNvPicPr>
            <a:picLocks noChangeAspect="1"/>
          </p:cNvPicPr>
          <p:nvPr/>
        </p:nvPicPr>
        <p:blipFill rotWithShape="1">
          <a:blip r:embed="rId3">
            <a:alphaModFix amt="50000"/>
          </a:blip>
          <a:srcRect t="5132" b="10913"/>
          <a:stretch/>
        </p:blipFill>
        <p:spPr>
          <a:xfrm>
            <a:off x="20" y="1"/>
            <a:ext cx="12191980" cy="6857999"/>
          </a:xfrm>
          <a:prstGeom prst="rect">
            <a:avLst/>
          </a:prstGeom>
        </p:spPr>
      </p:pic>
      <p:sp>
        <p:nvSpPr>
          <p:cNvPr id="2" name="Title 1">
            <a:extLst>
              <a:ext uri="{FF2B5EF4-FFF2-40B4-BE49-F238E27FC236}">
                <a16:creationId xmlns:a16="http://schemas.microsoft.com/office/drawing/2014/main" id="{8C48BA3A-F644-B389-CA26-68EA563E4510}"/>
              </a:ext>
            </a:extLst>
          </p:cNvPr>
          <p:cNvSpPr>
            <a:spLocks noGrp="1"/>
          </p:cNvSpPr>
          <p:nvPr>
            <p:ph type="title"/>
          </p:nvPr>
        </p:nvSpPr>
        <p:spPr>
          <a:xfrm>
            <a:off x="1524000" y="940933"/>
            <a:ext cx="9144000" cy="2900518"/>
          </a:xfrm>
        </p:spPr>
        <p:txBody>
          <a:bodyPr vert="horz" lIns="91440" tIns="45720" rIns="91440" bIns="45720" rtlCol="0" anchor="b">
            <a:normAutofit/>
          </a:bodyPr>
          <a:lstStyle/>
          <a:p>
            <a:pPr algn="ctr"/>
            <a:r>
              <a:rPr lang="en-US" sz="6000" dirty="0">
                <a:solidFill>
                  <a:srgbClr val="FFFFFF"/>
                </a:solidFill>
              </a:rPr>
              <a:t>War for Independence</a:t>
            </a:r>
            <a:endParaRPr lang="en-US" dirty="0"/>
          </a:p>
        </p:txBody>
      </p:sp>
      <p:sp>
        <p:nvSpPr>
          <p:cNvPr id="3" name="Content Placeholder 2">
            <a:extLst>
              <a:ext uri="{FF2B5EF4-FFF2-40B4-BE49-F238E27FC236}">
                <a16:creationId xmlns:a16="http://schemas.microsoft.com/office/drawing/2014/main" id="{6B7BCAF8-D0E2-3A42-8246-67E3637FF8A6}"/>
              </a:ext>
            </a:extLst>
          </p:cNvPr>
          <p:cNvSpPr>
            <a:spLocks noGrp="1"/>
          </p:cNvSpPr>
          <p:nvPr>
            <p:ph idx="1"/>
          </p:nvPr>
        </p:nvSpPr>
        <p:spPr>
          <a:xfrm>
            <a:off x="1623786" y="3860047"/>
            <a:ext cx="10704285" cy="1098395"/>
          </a:xfrm>
        </p:spPr>
        <p:txBody>
          <a:bodyPr vert="horz" lIns="91440" tIns="45720" rIns="91440" bIns="45720" rtlCol="0" anchor="t">
            <a:normAutofit lnSpcReduction="10000"/>
          </a:bodyPr>
          <a:lstStyle/>
          <a:p>
            <a:r>
              <a:rPr lang="en-US" sz="2400" dirty="0">
                <a:solidFill>
                  <a:srgbClr val="FFFFFF"/>
                </a:solidFill>
              </a:rPr>
              <a:t>The war continued for another seven years</a:t>
            </a:r>
            <a:endParaRPr lang="en-US" dirty="0"/>
          </a:p>
          <a:p>
            <a:r>
              <a:rPr lang="en-US" sz="2400" dirty="0">
                <a:solidFill>
                  <a:srgbClr val="FFFFFF"/>
                </a:solidFill>
              </a:rPr>
              <a:t>Declaration gave it a new, specific purpose and encouraged foreign involvement</a:t>
            </a:r>
          </a:p>
        </p:txBody>
      </p:sp>
      <p:sp>
        <p:nvSpPr>
          <p:cNvPr id="6" name="TextBox 5">
            <a:extLst>
              <a:ext uri="{FF2B5EF4-FFF2-40B4-BE49-F238E27FC236}">
                <a16:creationId xmlns:a16="http://schemas.microsoft.com/office/drawing/2014/main" id="{14EA417D-AB31-9FFD-71DD-F0A0C09E008F}"/>
              </a:ext>
            </a:extLst>
          </p:cNvPr>
          <p:cNvSpPr txBox="1"/>
          <p:nvPr/>
        </p:nvSpPr>
        <p:spPr>
          <a:xfrm>
            <a:off x="83313" y="6479218"/>
            <a:ext cx="23211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72959680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A018-5956-41FE-B7D9-98951350A65F}"/>
              </a:ext>
            </a:extLst>
          </p:cNvPr>
          <p:cNvSpPr>
            <a:spLocks noGrp="1"/>
          </p:cNvSpPr>
          <p:nvPr>
            <p:ph type="title"/>
          </p:nvPr>
        </p:nvSpPr>
        <p:spPr/>
        <p:txBody>
          <a:bodyPr/>
          <a:lstStyle/>
          <a:p>
            <a:r>
              <a:rPr lang="en-US"/>
              <a:t>Special Thanks</a:t>
            </a:r>
          </a:p>
        </p:txBody>
      </p:sp>
      <p:sp>
        <p:nvSpPr>
          <p:cNvPr id="3" name="Content Placeholder 2">
            <a:extLst>
              <a:ext uri="{FF2B5EF4-FFF2-40B4-BE49-F238E27FC236}">
                <a16:creationId xmlns:a16="http://schemas.microsoft.com/office/drawing/2014/main" id="{09CD5DA5-8694-4458-9C2C-FA0F6C4B268F}"/>
              </a:ext>
            </a:extLst>
          </p:cNvPr>
          <p:cNvSpPr>
            <a:spLocks noGrp="1"/>
          </p:cNvSpPr>
          <p:nvPr>
            <p:ph idx="1"/>
          </p:nvPr>
        </p:nvSpPr>
        <p:spPr/>
        <p:txBody>
          <a:bodyPr vert="horz" lIns="91440" tIns="45720" rIns="91440" bIns="45720" rtlCol="0" anchor="t">
            <a:normAutofit/>
          </a:bodyPr>
          <a:lstStyle/>
          <a:p>
            <a:pPr marL="0" indent="0">
              <a:buNone/>
            </a:pPr>
            <a:r>
              <a:rPr lang="en-US" dirty="0"/>
              <a:t>Thank you to historical artist Don Troiani for allowing American Battlefield Trust to share his artwork for educational purposes. </a:t>
            </a:r>
          </a:p>
          <a:p>
            <a:pPr marL="0" indent="0">
              <a:buNone/>
            </a:pPr>
            <a:endParaRPr lang="en-US"/>
          </a:p>
          <a:p>
            <a:pPr marL="0" indent="0">
              <a:buNone/>
            </a:pPr>
            <a:r>
              <a:rPr lang="en-US" dirty="0"/>
              <a:t>In the order that they appeared in this PowerPoint:</a:t>
            </a:r>
          </a:p>
          <a:p>
            <a:pPr marL="0" indent="0">
              <a:buNone/>
            </a:pPr>
            <a:r>
              <a:rPr lang="en-US" dirty="0"/>
              <a:t>"Wife gives soldier husband his sword" (Slide 15)</a:t>
            </a:r>
          </a:p>
          <a:p>
            <a:pPr marL="0" indent="0">
              <a:buNone/>
            </a:pPr>
            <a:r>
              <a:rPr lang="en-US" dirty="0"/>
              <a:t>"Returning Continental Soldier" (Slide 16)</a:t>
            </a:r>
          </a:p>
          <a:p>
            <a:pPr marL="0" indent="0">
              <a:buNone/>
            </a:pPr>
            <a:endParaRPr lang="en-US" dirty="0"/>
          </a:p>
          <a:p>
            <a:pPr marL="0" indent="0">
              <a:buNone/>
            </a:pPr>
            <a:endParaRPr lang="en-US"/>
          </a:p>
          <a:p>
            <a:pPr marL="0" indent="0">
              <a:buNone/>
            </a:pPr>
            <a:endParaRPr lang="en-US"/>
          </a:p>
        </p:txBody>
      </p:sp>
    </p:spTree>
    <p:extLst>
      <p:ext uri="{BB962C8B-B14F-4D97-AF65-F5344CB8AC3E}">
        <p14:creationId xmlns:p14="http://schemas.microsoft.com/office/powerpoint/2010/main" val="71988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3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document with writing on it&#10;&#10;Description automatically generated">
            <a:extLst>
              <a:ext uri="{FF2B5EF4-FFF2-40B4-BE49-F238E27FC236}">
                <a16:creationId xmlns:a16="http://schemas.microsoft.com/office/drawing/2014/main" id="{BBC7CB35-5856-AC28-1E01-7466056418D9}"/>
              </a:ext>
            </a:extLst>
          </p:cNvPr>
          <p:cNvPicPr>
            <a:picLocks noChangeAspect="1"/>
          </p:cNvPicPr>
          <p:nvPr/>
        </p:nvPicPr>
        <p:blipFill rotWithShape="1">
          <a:blip r:embed="rId3"/>
          <a:srcRect l="-522" r="15" b="41019"/>
          <a:stretch/>
        </p:blipFill>
        <p:spPr>
          <a:xfrm>
            <a:off x="-105929" y="-7492"/>
            <a:ext cx="12336609" cy="6865200"/>
          </a:xfrm>
          <a:prstGeom prst="rect">
            <a:avLst/>
          </a:prstGeom>
        </p:spPr>
      </p:pic>
      <p:sp>
        <p:nvSpPr>
          <p:cNvPr id="6" name="TextBox 5">
            <a:extLst>
              <a:ext uri="{FF2B5EF4-FFF2-40B4-BE49-F238E27FC236}">
                <a16:creationId xmlns:a16="http://schemas.microsoft.com/office/drawing/2014/main" id="{779CC76F-6E02-49FA-16AB-3ECC9EB27093}"/>
              </a:ext>
            </a:extLst>
          </p:cNvPr>
          <p:cNvSpPr txBox="1"/>
          <p:nvPr/>
        </p:nvSpPr>
        <p:spPr>
          <a:xfrm>
            <a:off x="-17135" y="-6087"/>
            <a:ext cx="12203524" cy="6876046"/>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endParaRPr lang="en-US" sz="1300" dirty="0">
              <a:solidFill>
                <a:srgbClr val="FFFFFF"/>
              </a:solidFill>
            </a:endParaRPr>
          </a:p>
        </p:txBody>
      </p:sp>
      <p:sp>
        <p:nvSpPr>
          <p:cNvPr id="2" name="Title 1">
            <a:extLst>
              <a:ext uri="{FF2B5EF4-FFF2-40B4-BE49-F238E27FC236}">
                <a16:creationId xmlns:a16="http://schemas.microsoft.com/office/drawing/2014/main" id="{26FCB4D6-E3BE-EC0B-1A45-1ED8AC5F0536}"/>
              </a:ext>
            </a:extLst>
          </p:cNvPr>
          <p:cNvSpPr>
            <a:spLocks noGrp="1"/>
          </p:cNvSpPr>
          <p:nvPr>
            <p:ph type="title"/>
          </p:nvPr>
        </p:nvSpPr>
        <p:spPr>
          <a:xfrm>
            <a:off x="1672386" y="382131"/>
            <a:ext cx="9144000" cy="2900518"/>
          </a:xfrm>
        </p:spPr>
        <p:txBody>
          <a:bodyPr vert="horz" lIns="91440" tIns="45720" rIns="91440" bIns="45720" rtlCol="0" anchor="b">
            <a:normAutofit/>
          </a:bodyPr>
          <a:lstStyle/>
          <a:p>
            <a:pPr algn="ctr"/>
            <a:r>
              <a:rPr lang="en-US" sz="6000" dirty="0">
                <a:ea typeface="+mj-lt"/>
                <a:cs typeface="+mj-lt"/>
              </a:rPr>
              <a:t>Essential Question</a:t>
            </a:r>
            <a:endParaRPr lang="en-US" dirty="0"/>
          </a:p>
        </p:txBody>
      </p:sp>
      <p:sp>
        <p:nvSpPr>
          <p:cNvPr id="3" name="Content Placeholder 2">
            <a:extLst>
              <a:ext uri="{FF2B5EF4-FFF2-40B4-BE49-F238E27FC236}">
                <a16:creationId xmlns:a16="http://schemas.microsoft.com/office/drawing/2014/main" id="{67B2C255-F88B-D6BB-0660-4F541B891D7D}"/>
              </a:ext>
            </a:extLst>
          </p:cNvPr>
          <p:cNvSpPr>
            <a:spLocks noGrp="1"/>
          </p:cNvSpPr>
          <p:nvPr>
            <p:ph idx="1"/>
          </p:nvPr>
        </p:nvSpPr>
        <p:spPr>
          <a:xfrm>
            <a:off x="641048" y="3282499"/>
            <a:ext cx="10801047" cy="1098395"/>
          </a:xfrm>
        </p:spPr>
        <p:txBody>
          <a:bodyPr vert="horz" lIns="91440" tIns="45720" rIns="91440" bIns="45720" rtlCol="0" anchor="t">
            <a:noAutofit/>
          </a:bodyPr>
          <a:lstStyle/>
          <a:p>
            <a:pPr marL="0" indent="0" algn="ctr">
              <a:buNone/>
            </a:pPr>
            <a:r>
              <a:rPr lang="en-US" sz="3000" b="0" i="1" dirty="0">
                <a:ea typeface="+mn-lt"/>
                <a:cs typeface="+mn-lt"/>
              </a:rPr>
              <a:t>What were the reasons for the Declaration of Independence as presented in the document and 1776 discussions about it?</a:t>
            </a:r>
            <a:endParaRPr lang="en-US" sz="3000" b="0" i="1"/>
          </a:p>
        </p:txBody>
      </p:sp>
    </p:spTree>
    <p:extLst>
      <p:ext uri="{BB962C8B-B14F-4D97-AF65-F5344CB8AC3E}">
        <p14:creationId xmlns:p14="http://schemas.microsoft.com/office/powerpoint/2010/main" val="13333918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AE45-5DC7-A833-BE28-464BB04788E8}"/>
              </a:ext>
            </a:extLst>
          </p:cNvPr>
          <p:cNvSpPr>
            <a:spLocks noGrp="1"/>
          </p:cNvSpPr>
          <p:nvPr>
            <p:ph type="title"/>
          </p:nvPr>
        </p:nvSpPr>
        <p:spPr>
          <a:xfrm>
            <a:off x="561831" y="327026"/>
            <a:ext cx="3210069" cy="2287588"/>
          </a:xfrm>
        </p:spPr>
        <p:txBody>
          <a:bodyPr anchor="ctr">
            <a:normAutofit/>
          </a:bodyPr>
          <a:lstStyle/>
          <a:p>
            <a:r>
              <a:rPr lang="en-US" sz="3600" dirty="0"/>
              <a:t>Context:</a:t>
            </a:r>
            <a:br>
              <a:rPr lang="en-US" sz="3600" dirty="0"/>
            </a:br>
            <a:r>
              <a:rPr lang="en-US" sz="3600" dirty="0"/>
              <a:t>1774-1776</a:t>
            </a:r>
          </a:p>
        </p:txBody>
      </p:sp>
      <p:sp>
        <p:nvSpPr>
          <p:cNvPr id="3" name="Content Placeholder 2">
            <a:extLst>
              <a:ext uri="{FF2B5EF4-FFF2-40B4-BE49-F238E27FC236}">
                <a16:creationId xmlns:a16="http://schemas.microsoft.com/office/drawing/2014/main" id="{A13BC940-EF36-8A8A-F9FB-79DA5BDF281A}"/>
              </a:ext>
            </a:extLst>
          </p:cNvPr>
          <p:cNvSpPr>
            <a:spLocks noGrp="1"/>
          </p:cNvSpPr>
          <p:nvPr>
            <p:ph idx="1"/>
          </p:nvPr>
        </p:nvSpPr>
        <p:spPr>
          <a:xfrm>
            <a:off x="3531255" y="683286"/>
            <a:ext cx="8178140" cy="2287587"/>
          </a:xfrm>
        </p:spPr>
        <p:txBody>
          <a:bodyPr vert="horz" lIns="91440" tIns="45720" rIns="91440" bIns="45720" rtlCol="0" anchor="ctr">
            <a:noAutofit/>
          </a:bodyPr>
          <a:lstStyle/>
          <a:p>
            <a:r>
              <a:rPr lang="en-US" sz="1600" b="0" dirty="0"/>
              <a:t>The failed </a:t>
            </a:r>
            <a:r>
              <a:rPr lang="en-US" sz="1600" b="0" dirty="0">
                <a:solidFill>
                  <a:srgbClr val="C00000"/>
                </a:solidFill>
              </a:rPr>
              <a:t>Olive Branch</a:t>
            </a:r>
            <a:r>
              <a:rPr lang="en-US" sz="1600" b="0" dirty="0"/>
              <a:t> petition meant that the colonists were declared to be in "open and avowed rebellion."</a:t>
            </a:r>
            <a:r>
              <a:rPr lang="en-US" sz="1600" b="0" dirty="0">
                <a:ea typeface="+mn-lt"/>
                <a:cs typeface="+mn-lt"/>
              </a:rPr>
              <a:t> So, the delegates began to think independence was inevitable. </a:t>
            </a:r>
            <a:endParaRPr lang="en-US" sz="1600" b="0" dirty="0"/>
          </a:p>
          <a:p>
            <a:r>
              <a:rPr lang="en-US" sz="1600" b="0" dirty="0">
                <a:ea typeface="+mn-lt"/>
                <a:cs typeface="+mn-lt"/>
              </a:rPr>
              <a:t>British blockade of Boston harbor made the other colonies feel the need to enact reactionary measures</a:t>
            </a:r>
          </a:p>
          <a:p>
            <a:r>
              <a:rPr lang="en-US" sz="1600" b="0" dirty="0">
                <a:ea typeface="+mn-lt"/>
                <a:cs typeface="+mn-lt"/>
              </a:rPr>
              <a:t>However, the </a:t>
            </a:r>
            <a:r>
              <a:rPr lang="en-US" sz="1600" b="0" dirty="0">
                <a:solidFill>
                  <a:srgbClr val="C00000"/>
                </a:solidFill>
                <a:ea typeface="+mn-lt"/>
                <a:cs typeface="+mn-lt"/>
              </a:rPr>
              <a:t>Continental Congress </a:t>
            </a:r>
            <a:r>
              <a:rPr lang="en-US" sz="1600" b="0" dirty="0">
                <a:ea typeface="+mn-lt"/>
                <a:cs typeface="+mn-lt"/>
              </a:rPr>
              <a:t>did not have the authority to declare independence without the permission of the individual colonial governments.</a:t>
            </a:r>
          </a:p>
          <a:p>
            <a:r>
              <a:rPr lang="en-US" sz="1600" b="0" dirty="0">
                <a:ea typeface="+mn-lt"/>
                <a:cs typeface="+mn-lt"/>
              </a:rPr>
              <a:t>The Continental Congress then began to look to individual colonial governments to give permission to their delegates to vote for independence.</a:t>
            </a:r>
          </a:p>
          <a:p>
            <a:pPr lvl="1"/>
            <a:r>
              <a:rPr lang="en-US" sz="1600" dirty="0">
                <a:solidFill>
                  <a:srgbClr val="C00000"/>
                </a:solidFill>
              </a:rPr>
              <a:t>North Carolina</a:t>
            </a:r>
            <a:r>
              <a:rPr lang="en-US" sz="1600" dirty="0">
                <a:solidFill>
                  <a:schemeClr val="tx1"/>
                </a:solidFill>
              </a:rPr>
              <a:t> first, </a:t>
            </a:r>
            <a:r>
              <a:rPr lang="en-US" sz="1600" dirty="0">
                <a:solidFill>
                  <a:srgbClr val="C00000"/>
                </a:solidFill>
              </a:rPr>
              <a:t>Virginia </a:t>
            </a:r>
            <a:r>
              <a:rPr lang="en-US" sz="1600" dirty="0">
                <a:solidFill>
                  <a:schemeClr val="tx1"/>
                </a:solidFill>
              </a:rPr>
              <a:t>second</a:t>
            </a:r>
            <a:endParaRPr lang="en-US" sz="1600" b="0" dirty="0">
              <a:solidFill>
                <a:schemeClr val="tx1"/>
              </a:solidFill>
            </a:endParaRPr>
          </a:p>
          <a:p>
            <a:endParaRPr lang="en-US" sz="1400" b="0" dirty="0"/>
          </a:p>
        </p:txBody>
      </p:sp>
      <p:pic>
        <p:nvPicPr>
          <p:cNvPr id="4" name="Picture 4" descr="A person in a long coat&#10;&#10;Description automatically generated">
            <a:extLst>
              <a:ext uri="{FF2B5EF4-FFF2-40B4-BE49-F238E27FC236}">
                <a16:creationId xmlns:a16="http://schemas.microsoft.com/office/drawing/2014/main" id="{A6437704-F8D7-F60E-7D12-1271C7123B9C}"/>
              </a:ext>
            </a:extLst>
          </p:cNvPr>
          <p:cNvPicPr>
            <a:picLocks noChangeAspect="1"/>
          </p:cNvPicPr>
          <p:nvPr/>
        </p:nvPicPr>
        <p:blipFill rotWithShape="1">
          <a:blip r:embed="rId3"/>
          <a:srcRect t="6332" b="24851"/>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375872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48767-9E7C-CFC0-259B-B8777EEFA5EA}"/>
              </a:ext>
            </a:extLst>
          </p:cNvPr>
          <p:cNvSpPr>
            <a:spLocks noGrp="1"/>
          </p:cNvSpPr>
          <p:nvPr>
            <p:ph type="title"/>
          </p:nvPr>
        </p:nvSpPr>
        <p:spPr>
          <a:xfrm>
            <a:off x="6513788" y="365125"/>
            <a:ext cx="4840010" cy="1807305"/>
          </a:xfrm>
        </p:spPr>
        <p:txBody>
          <a:bodyPr>
            <a:normAutofit/>
          </a:bodyPr>
          <a:lstStyle/>
          <a:p>
            <a:r>
              <a:rPr lang="en-US" sz="3600" dirty="0"/>
              <a:t>Multiple Declarations?</a:t>
            </a:r>
          </a:p>
        </p:txBody>
      </p:sp>
      <p:pic>
        <p:nvPicPr>
          <p:cNvPr id="67" name="Picture 67" descr="A flag with a white and red background&#10;&#10;Description automatically generated">
            <a:extLst>
              <a:ext uri="{FF2B5EF4-FFF2-40B4-BE49-F238E27FC236}">
                <a16:creationId xmlns:a16="http://schemas.microsoft.com/office/drawing/2014/main" id="{99D22C36-3472-C512-82DA-3BCC3D54FA3E}"/>
              </a:ext>
            </a:extLst>
          </p:cNvPr>
          <p:cNvPicPr>
            <a:picLocks noChangeAspect="1"/>
          </p:cNvPicPr>
          <p:nvPr/>
        </p:nvPicPr>
        <p:blipFill rotWithShape="1">
          <a:blip r:embed="rId3"/>
          <a:srcRect r="33553"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2DC74A4-73C8-FDA6-CAD7-6F9EEE0D1647}"/>
              </a:ext>
            </a:extLst>
          </p:cNvPr>
          <p:cNvSpPr>
            <a:spLocks noGrp="1"/>
          </p:cNvSpPr>
          <p:nvPr>
            <p:ph idx="1"/>
          </p:nvPr>
        </p:nvSpPr>
        <p:spPr>
          <a:xfrm>
            <a:off x="6129090" y="1608287"/>
            <a:ext cx="5890533" cy="3843666"/>
          </a:xfrm>
        </p:spPr>
        <p:txBody>
          <a:bodyPr vert="horz" lIns="91440" tIns="45720" rIns="91440" bIns="45720" rtlCol="0" anchor="t">
            <a:noAutofit/>
          </a:bodyPr>
          <a:lstStyle/>
          <a:p>
            <a:r>
              <a:rPr lang="en-US" sz="2400" b="0" dirty="0">
                <a:ea typeface="+mn-lt"/>
                <a:cs typeface="+mn-lt"/>
              </a:rPr>
              <a:t>The </a:t>
            </a:r>
            <a:r>
              <a:rPr lang="en-US" sz="2400" b="0" dirty="0">
                <a:solidFill>
                  <a:srgbClr val="C00000"/>
                </a:solidFill>
                <a:ea typeface="+mn-lt"/>
                <a:cs typeface="+mn-lt"/>
              </a:rPr>
              <a:t>Mecklenburg Declaration of Independence</a:t>
            </a:r>
            <a:r>
              <a:rPr lang="en-US" sz="2400" b="0" dirty="0">
                <a:ea typeface="+mn-lt"/>
                <a:cs typeface="+mn-lt"/>
              </a:rPr>
              <a:t> was allegedly signed on </a:t>
            </a:r>
            <a:r>
              <a:rPr lang="en-US" sz="2400" b="0" dirty="0">
                <a:solidFill>
                  <a:srgbClr val="C00000"/>
                </a:solidFill>
                <a:ea typeface="+mn-lt"/>
                <a:cs typeface="+mn-lt"/>
              </a:rPr>
              <a:t>May 20, 1775</a:t>
            </a:r>
            <a:endParaRPr lang="en-US" sz="2400" b="0">
              <a:solidFill>
                <a:srgbClr val="C00000"/>
              </a:solidFill>
            </a:endParaRPr>
          </a:p>
          <a:p>
            <a:r>
              <a:rPr lang="en-US" sz="2400" b="0" dirty="0">
                <a:ea typeface="+mn-lt"/>
                <a:cs typeface="+mn-lt"/>
              </a:rPr>
              <a:t>The original document was supposedly destroyed in a fire in 1800. Some modern scholars do not consider the Mecklenburg Declaration to be legitimate.</a:t>
            </a:r>
            <a:endParaRPr lang="en-US" sz="2400"/>
          </a:p>
          <a:p>
            <a:r>
              <a:rPr lang="en-US" sz="2400" b="0" dirty="0">
                <a:ea typeface="+mn-lt"/>
                <a:cs typeface="+mn-lt"/>
              </a:rPr>
              <a:t>However, they could have been a part of the </a:t>
            </a:r>
            <a:r>
              <a:rPr lang="en-US" sz="2400" b="0" dirty="0">
                <a:solidFill>
                  <a:srgbClr val="C00000"/>
                </a:solidFill>
                <a:ea typeface="+mn-lt"/>
                <a:cs typeface="+mn-lt"/>
              </a:rPr>
              <a:t>Mecklenburg Resolves</a:t>
            </a:r>
            <a:r>
              <a:rPr lang="en-US" sz="2400" b="0" dirty="0">
                <a:ea typeface="+mn-lt"/>
                <a:cs typeface="+mn-lt"/>
              </a:rPr>
              <a:t> that were created just eleven days following the supposed signing of the pseudo-declaration on </a:t>
            </a:r>
            <a:r>
              <a:rPr lang="en-US" sz="2400" b="0" dirty="0">
                <a:solidFill>
                  <a:srgbClr val="C00000"/>
                </a:solidFill>
                <a:ea typeface="+mn-lt"/>
                <a:cs typeface="+mn-lt"/>
              </a:rPr>
              <a:t>May 31, 1775</a:t>
            </a:r>
            <a:r>
              <a:rPr lang="en-US" sz="2400" b="0" dirty="0">
                <a:ea typeface="+mn-lt"/>
                <a:cs typeface="+mn-lt"/>
              </a:rPr>
              <a:t>. </a:t>
            </a:r>
            <a:endParaRPr lang="en-US" sz="2400" b="0" dirty="0"/>
          </a:p>
          <a:p>
            <a:endParaRPr lang="en-US" sz="1900" b="0"/>
          </a:p>
        </p:txBody>
      </p:sp>
      <p:graphicFrame>
        <p:nvGraphicFramePr>
          <p:cNvPr id="34" name="Content Placeholder 2">
            <a:extLst>
              <a:ext uri="{FF2B5EF4-FFF2-40B4-BE49-F238E27FC236}">
                <a16:creationId xmlns:a16="http://schemas.microsoft.com/office/drawing/2014/main" id="{2F5CB725-3F3A-EC86-4BAC-C3F3C22A4C4A}"/>
              </a:ext>
            </a:extLst>
          </p:cNvPr>
          <p:cNvGraphicFramePr>
            <a:graphicFrameLocks/>
          </p:cNvGraphicFramePr>
          <p:nvPr>
            <p:extLst>
              <p:ext uri="{D42A27DB-BD31-4B8C-83A1-F6EECF244321}">
                <p14:modId xmlns:p14="http://schemas.microsoft.com/office/powerpoint/2010/main" val="2053625183"/>
              </p:ext>
            </p:extLst>
          </p:nvPr>
        </p:nvGraphicFramePr>
        <p:xfrm>
          <a:off x="2747171" y="4049627"/>
          <a:ext cx="3075489" cy="1880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745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857F-996F-C6BA-ABE6-B0A2ADA1D502}"/>
              </a:ext>
            </a:extLst>
          </p:cNvPr>
          <p:cNvSpPr>
            <a:spLocks noGrp="1"/>
          </p:cNvSpPr>
          <p:nvPr>
            <p:ph type="title"/>
          </p:nvPr>
        </p:nvSpPr>
        <p:spPr/>
        <p:txBody>
          <a:bodyPr/>
          <a:lstStyle/>
          <a:p>
            <a:r>
              <a:rPr lang="en-US" dirty="0"/>
              <a:t>Early Declarations</a:t>
            </a:r>
          </a:p>
        </p:txBody>
      </p:sp>
      <p:graphicFrame>
        <p:nvGraphicFramePr>
          <p:cNvPr id="5" name="Content Placeholder 2">
            <a:extLst>
              <a:ext uri="{FF2B5EF4-FFF2-40B4-BE49-F238E27FC236}">
                <a16:creationId xmlns:a16="http://schemas.microsoft.com/office/drawing/2014/main" id="{4510A0B0-871D-D7F3-D753-BBB4C6CBF676}"/>
              </a:ext>
            </a:extLst>
          </p:cNvPr>
          <p:cNvGraphicFramePr>
            <a:graphicFrameLocks/>
          </p:cNvGraphicFramePr>
          <p:nvPr>
            <p:extLst>
              <p:ext uri="{D42A27DB-BD31-4B8C-83A1-F6EECF244321}">
                <p14:modId xmlns:p14="http://schemas.microsoft.com/office/powerpoint/2010/main" val="2229166538"/>
              </p:ext>
            </p:extLst>
          </p:nvPr>
        </p:nvGraphicFramePr>
        <p:xfrm>
          <a:off x="726545" y="1027674"/>
          <a:ext cx="10740188" cy="5255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 name="TextBox 89">
            <a:extLst>
              <a:ext uri="{FF2B5EF4-FFF2-40B4-BE49-F238E27FC236}">
                <a16:creationId xmlns:a16="http://schemas.microsoft.com/office/drawing/2014/main" id="{9270B691-7335-13A6-39AD-663A7A56066D}"/>
              </a:ext>
            </a:extLst>
          </p:cNvPr>
          <p:cNvSpPr txBox="1"/>
          <p:nvPr/>
        </p:nvSpPr>
        <p:spPr>
          <a:xfrm>
            <a:off x="7614559" y="1491580"/>
            <a:ext cx="44921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hlinkClick r:id="rId8"/>
              </a:rPr>
              <a:t>Lee Resolution</a:t>
            </a:r>
            <a:endParaRPr lang="en-US" dirty="0"/>
          </a:p>
        </p:txBody>
      </p:sp>
      <p:sp>
        <p:nvSpPr>
          <p:cNvPr id="364" name="TextBox 363">
            <a:extLst>
              <a:ext uri="{FF2B5EF4-FFF2-40B4-BE49-F238E27FC236}">
                <a16:creationId xmlns:a16="http://schemas.microsoft.com/office/drawing/2014/main" id="{1B61A52A-74C6-B8E4-A797-15B9B1568E34}"/>
              </a:ext>
            </a:extLst>
          </p:cNvPr>
          <p:cNvSpPr txBox="1"/>
          <p:nvPr/>
        </p:nvSpPr>
        <p:spPr>
          <a:xfrm>
            <a:off x="722815" y="1492314"/>
            <a:ext cx="53064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hlinkClick r:id="rId9"/>
              </a:rPr>
              <a:t>The Virginia Declaration of Rights</a:t>
            </a:r>
            <a:endParaRPr lang="en-US" dirty="0"/>
          </a:p>
        </p:txBody>
      </p:sp>
      <p:sp>
        <p:nvSpPr>
          <p:cNvPr id="19" name="TextBox 1">
            <a:extLst>
              <a:ext uri="{FF2B5EF4-FFF2-40B4-BE49-F238E27FC236}">
                <a16:creationId xmlns:a16="http://schemas.microsoft.com/office/drawing/2014/main" id="{75048067-C4CE-BD57-0467-43E5DB59D8F9}"/>
              </a:ext>
            </a:extLst>
          </p:cNvPr>
          <p:cNvSpPr txBox="1"/>
          <p:nvPr/>
        </p:nvSpPr>
        <p:spPr>
          <a:xfrm>
            <a:off x="2125415" y="5395421"/>
            <a:ext cx="274781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C00000"/>
                </a:solidFill>
                <a:ea typeface="+mn-lt"/>
                <a:cs typeface="+mn-lt"/>
              </a:rPr>
              <a:t>November 7, 1765</a:t>
            </a:r>
            <a:endParaRPr lang="en-US" sz="2000" i="1">
              <a:solidFill>
                <a:srgbClr val="C00000"/>
              </a:solidFill>
            </a:endParaRPr>
          </a:p>
        </p:txBody>
      </p:sp>
      <p:sp>
        <p:nvSpPr>
          <p:cNvPr id="20" name="TextBox 1">
            <a:extLst>
              <a:ext uri="{FF2B5EF4-FFF2-40B4-BE49-F238E27FC236}">
                <a16:creationId xmlns:a16="http://schemas.microsoft.com/office/drawing/2014/main" id="{02A2A39D-D905-4EDE-BAA0-44D81E93807D}"/>
              </a:ext>
            </a:extLst>
          </p:cNvPr>
          <p:cNvSpPr txBox="1"/>
          <p:nvPr/>
        </p:nvSpPr>
        <p:spPr>
          <a:xfrm>
            <a:off x="7577639" y="5395421"/>
            <a:ext cx="274781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C00000"/>
                </a:solidFill>
                <a:ea typeface="+mn-lt"/>
                <a:cs typeface="+mn-lt"/>
              </a:rPr>
              <a:t>June 7, 1776</a:t>
            </a:r>
            <a:endParaRPr lang="en-US" dirty="0"/>
          </a:p>
        </p:txBody>
      </p:sp>
    </p:spTree>
    <p:extLst>
      <p:ext uri="{BB962C8B-B14F-4D97-AF65-F5344CB8AC3E}">
        <p14:creationId xmlns:p14="http://schemas.microsoft.com/office/powerpoint/2010/main" val="367576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FA8D-78BA-C6DE-6F43-BFE3F3511C20}"/>
              </a:ext>
            </a:extLst>
          </p:cNvPr>
          <p:cNvSpPr>
            <a:spLocks noGrp="1"/>
          </p:cNvSpPr>
          <p:nvPr>
            <p:ph type="title"/>
          </p:nvPr>
        </p:nvSpPr>
        <p:spPr>
          <a:xfrm>
            <a:off x="6374601" y="76789"/>
            <a:ext cx="5291663" cy="1628775"/>
          </a:xfrm>
        </p:spPr>
        <p:txBody>
          <a:bodyPr anchor="b">
            <a:normAutofit/>
          </a:bodyPr>
          <a:lstStyle/>
          <a:p>
            <a:r>
              <a:rPr lang="en-US" sz="4000"/>
              <a:t>Committee of Five</a:t>
            </a:r>
          </a:p>
        </p:txBody>
      </p:sp>
      <p:pic>
        <p:nvPicPr>
          <p:cNvPr id="4" name="Picture 4" descr="A painting of a group of people in a room&#10;&#10;Description automatically generated">
            <a:extLst>
              <a:ext uri="{FF2B5EF4-FFF2-40B4-BE49-F238E27FC236}">
                <a16:creationId xmlns:a16="http://schemas.microsoft.com/office/drawing/2014/main" id="{36B0BF6F-97A5-D89C-6620-C89E0F41EDBA}"/>
              </a:ext>
            </a:extLst>
          </p:cNvPr>
          <p:cNvPicPr>
            <a:picLocks noChangeAspect="1"/>
          </p:cNvPicPr>
          <p:nvPr/>
        </p:nvPicPr>
        <p:blipFill rotWithShape="1">
          <a:blip r:embed="rId3"/>
          <a:srcRect l="23080" r="1846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96BD4221-37A7-1B30-07D3-1AB3152AF313}"/>
              </a:ext>
            </a:extLst>
          </p:cNvPr>
          <p:cNvSpPr>
            <a:spLocks noGrp="1"/>
          </p:cNvSpPr>
          <p:nvPr>
            <p:ph idx="1"/>
          </p:nvPr>
        </p:nvSpPr>
        <p:spPr>
          <a:xfrm>
            <a:off x="6369353" y="1997755"/>
            <a:ext cx="5291663" cy="3897992"/>
          </a:xfrm>
        </p:spPr>
        <p:txBody>
          <a:bodyPr vert="horz" lIns="91440" tIns="45720" rIns="91440" bIns="45720" rtlCol="0" anchor="t">
            <a:noAutofit/>
          </a:bodyPr>
          <a:lstStyle/>
          <a:p>
            <a:r>
              <a:rPr lang="en-US" sz="2600" b="0" dirty="0">
                <a:ea typeface="+mn-lt"/>
                <a:cs typeface="+mn-lt"/>
              </a:rPr>
              <a:t>Thomas Jefferson, John Adams, Benjamin Franklin, Roger Sherman and Robert R. Livingston</a:t>
            </a:r>
            <a:endParaRPr lang="en-US" sz="2600"/>
          </a:p>
          <a:p>
            <a:r>
              <a:rPr lang="en-US" sz="2600" b="0" dirty="0"/>
              <a:t>Consulted about the outline of the declaration and determined that Thomas Jefferson should write the first draft. </a:t>
            </a:r>
          </a:p>
          <a:p>
            <a:r>
              <a:rPr lang="en-US" sz="2600" b="0" dirty="0"/>
              <a:t>On </a:t>
            </a:r>
            <a:r>
              <a:rPr lang="en-US" sz="2600" b="0" dirty="0">
                <a:solidFill>
                  <a:srgbClr val="C00000"/>
                </a:solidFill>
              </a:rPr>
              <a:t>June 11, 1776</a:t>
            </a:r>
            <a:r>
              <a:rPr lang="en-US" sz="2600" b="0" dirty="0"/>
              <a:t>, Jefferson began to write his version</a:t>
            </a:r>
          </a:p>
          <a:p>
            <a:endParaRPr lang="en-US" sz="2600" dirty="0"/>
          </a:p>
          <a:p>
            <a:endParaRPr lang="en-US" sz="2600" dirty="0"/>
          </a:p>
        </p:txBody>
      </p:sp>
    </p:spTree>
    <p:extLst>
      <p:ext uri="{BB962C8B-B14F-4D97-AF65-F5344CB8AC3E}">
        <p14:creationId xmlns:p14="http://schemas.microsoft.com/office/powerpoint/2010/main" val="243334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group of men sitting at a table&#10;&#10;Description automatically generated">
            <a:extLst>
              <a:ext uri="{FF2B5EF4-FFF2-40B4-BE49-F238E27FC236}">
                <a16:creationId xmlns:a16="http://schemas.microsoft.com/office/drawing/2014/main" id="{5659C17F-7D0D-F560-D3FF-8771321FC148}"/>
              </a:ext>
            </a:extLst>
          </p:cNvPr>
          <p:cNvPicPr>
            <a:picLocks noChangeAspect="1"/>
          </p:cNvPicPr>
          <p:nvPr/>
        </p:nvPicPr>
        <p:blipFill rotWithShape="1">
          <a:blip r:embed="rId3"/>
          <a:srcRect l="5884"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3F2A8C-DD6D-3451-FD32-925F9C3C06BF}"/>
              </a:ext>
            </a:extLst>
          </p:cNvPr>
          <p:cNvSpPr>
            <a:spLocks noGrp="1"/>
          </p:cNvSpPr>
          <p:nvPr>
            <p:ph type="title"/>
          </p:nvPr>
        </p:nvSpPr>
        <p:spPr>
          <a:xfrm>
            <a:off x="387221" y="365125"/>
            <a:ext cx="4273168" cy="1899912"/>
          </a:xfrm>
        </p:spPr>
        <p:txBody>
          <a:bodyPr>
            <a:normAutofit/>
          </a:bodyPr>
          <a:lstStyle/>
          <a:p>
            <a:r>
              <a:rPr lang="en-US" sz="4000"/>
              <a:t>The Declaration of Independence</a:t>
            </a:r>
          </a:p>
        </p:txBody>
      </p:sp>
      <p:sp>
        <p:nvSpPr>
          <p:cNvPr id="3" name="Content Placeholder 2">
            <a:extLst>
              <a:ext uri="{FF2B5EF4-FFF2-40B4-BE49-F238E27FC236}">
                <a16:creationId xmlns:a16="http://schemas.microsoft.com/office/drawing/2014/main" id="{C62FACD4-2EAE-951F-7DBF-6D32E25A1980}"/>
              </a:ext>
            </a:extLst>
          </p:cNvPr>
          <p:cNvSpPr>
            <a:spLocks noGrp="1"/>
          </p:cNvSpPr>
          <p:nvPr>
            <p:ph idx="1"/>
          </p:nvPr>
        </p:nvSpPr>
        <p:spPr>
          <a:xfrm>
            <a:off x="511629" y="2375551"/>
            <a:ext cx="3822189" cy="3742762"/>
          </a:xfrm>
        </p:spPr>
        <p:txBody>
          <a:bodyPr vert="horz" lIns="91440" tIns="45720" rIns="91440" bIns="45720" rtlCol="0" anchor="t">
            <a:noAutofit/>
          </a:bodyPr>
          <a:lstStyle/>
          <a:p>
            <a:r>
              <a:rPr lang="en-US" sz="2000" b="0" dirty="0">
                <a:ea typeface="+mn-lt"/>
                <a:cs typeface="+mn-lt"/>
              </a:rPr>
              <a:t>On June 28, after making some changes as a group, the Committee of Five presented Jefferson’s version of the declaration to Congress.</a:t>
            </a:r>
            <a:endParaRPr lang="en-US" sz="2000" dirty="0">
              <a:ea typeface="+mn-lt"/>
              <a:cs typeface="+mn-lt"/>
            </a:endParaRPr>
          </a:p>
          <a:p>
            <a:r>
              <a:rPr lang="en-US" sz="2000" b="0" dirty="0">
                <a:ea typeface="+mn-lt"/>
                <a:cs typeface="+mn-lt"/>
              </a:rPr>
              <a:t> Congressional changes including:</a:t>
            </a:r>
            <a:endParaRPr lang="en-US" sz="2000" dirty="0">
              <a:ea typeface="+mn-lt"/>
              <a:cs typeface="+mn-lt"/>
            </a:endParaRPr>
          </a:p>
          <a:p>
            <a:pPr lvl="1"/>
            <a:r>
              <a:rPr lang="en-US" sz="2000" b="0" dirty="0">
                <a:ea typeface="+mn-lt"/>
                <a:cs typeface="+mn-lt"/>
              </a:rPr>
              <a:t> </a:t>
            </a:r>
            <a:r>
              <a:rPr lang="en-US" sz="2000" dirty="0">
                <a:ea typeface="+mn-lt"/>
                <a:cs typeface="+mn-lt"/>
              </a:rPr>
              <a:t>Removing</a:t>
            </a:r>
            <a:r>
              <a:rPr lang="en-US" sz="2000" b="0" dirty="0">
                <a:ea typeface="+mn-lt"/>
                <a:cs typeface="+mn-lt"/>
              </a:rPr>
              <a:t> a clause</a:t>
            </a:r>
            <a:r>
              <a:rPr lang="en-US" sz="2000" dirty="0">
                <a:ea typeface="+mn-lt"/>
                <a:cs typeface="+mn-lt"/>
              </a:rPr>
              <a:t> blaming </a:t>
            </a:r>
            <a:r>
              <a:rPr lang="en-US" sz="2000" b="0" dirty="0">
                <a:ea typeface="+mn-lt"/>
                <a:cs typeface="+mn-lt"/>
              </a:rPr>
              <a:t>King George III for the slave trade in the colonies.</a:t>
            </a:r>
            <a:endParaRPr lang="en-US" sz="2000" dirty="0">
              <a:ea typeface="+mn-lt"/>
              <a:cs typeface="+mn-lt"/>
            </a:endParaRPr>
          </a:p>
          <a:p>
            <a:r>
              <a:rPr lang="en-US" sz="2000" b="0" dirty="0">
                <a:ea typeface="+mn-lt"/>
                <a:cs typeface="+mn-lt"/>
              </a:rPr>
              <a:t>Intended for a wide audience</a:t>
            </a:r>
            <a:endParaRPr lang="en-US" sz="2000" b="0" dirty="0"/>
          </a:p>
        </p:txBody>
      </p:sp>
      <p:sp>
        <p:nvSpPr>
          <p:cNvPr id="4" name="TextBox 1">
            <a:extLst>
              <a:ext uri="{FF2B5EF4-FFF2-40B4-BE49-F238E27FC236}">
                <a16:creationId xmlns:a16="http://schemas.microsoft.com/office/drawing/2014/main" id="{420268B9-95C6-C2F2-D75B-A4CE49C81FEC}"/>
              </a:ext>
            </a:extLst>
          </p:cNvPr>
          <p:cNvSpPr txBox="1"/>
          <p:nvPr/>
        </p:nvSpPr>
        <p:spPr>
          <a:xfrm>
            <a:off x="1797279" y="1769592"/>
            <a:ext cx="274781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C00000"/>
                </a:solidFill>
              </a:rPr>
              <a:t>July 4, 1776</a:t>
            </a:r>
            <a:endParaRPr lang="en-US" dirty="0"/>
          </a:p>
        </p:txBody>
      </p:sp>
    </p:spTree>
    <p:extLst>
      <p:ext uri="{BB962C8B-B14F-4D97-AF65-F5344CB8AC3E}">
        <p14:creationId xmlns:p14="http://schemas.microsoft.com/office/powerpoint/2010/main" val="5722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4BE6-2986-14F3-8255-FBE1048FAE95}"/>
              </a:ext>
            </a:extLst>
          </p:cNvPr>
          <p:cNvSpPr>
            <a:spLocks noGrp="1"/>
          </p:cNvSpPr>
          <p:nvPr>
            <p:ph type="title"/>
          </p:nvPr>
        </p:nvSpPr>
        <p:spPr/>
        <p:txBody>
          <a:bodyPr/>
          <a:lstStyle/>
          <a:p>
            <a:r>
              <a:rPr lang="en-US" dirty="0"/>
              <a:t>Final Declaration Structure</a:t>
            </a:r>
          </a:p>
        </p:txBody>
      </p:sp>
      <p:graphicFrame>
        <p:nvGraphicFramePr>
          <p:cNvPr id="4" name="Diagram 4">
            <a:extLst>
              <a:ext uri="{FF2B5EF4-FFF2-40B4-BE49-F238E27FC236}">
                <a16:creationId xmlns:a16="http://schemas.microsoft.com/office/drawing/2014/main" id="{C65DC6EA-751C-2426-64FF-22642DB913F2}"/>
              </a:ext>
            </a:extLst>
          </p:cNvPr>
          <p:cNvGraphicFramePr/>
          <p:nvPr>
            <p:extLst>
              <p:ext uri="{D42A27DB-BD31-4B8C-83A1-F6EECF244321}">
                <p14:modId xmlns:p14="http://schemas.microsoft.com/office/powerpoint/2010/main" val="962140558"/>
              </p:ext>
            </p:extLst>
          </p:nvPr>
        </p:nvGraphicFramePr>
        <p:xfrm>
          <a:off x="1096032" y="1379730"/>
          <a:ext cx="9991300" cy="4500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27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8E65-FFEC-1DE5-5F80-478BA28700AE}"/>
              </a:ext>
            </a:extLst>
          </p:cNvPr>
          <p:cNvSpPr>
            <a:spLocks noGrp="1"/>
          </p:cNvSpPr>
          <p:nvPr>
            <p:ph type="title"/>
          </p:nvPr>
        </p:nvSpPr>
        <p:spPr/>
        <p:txBody>
          <a:bodyPr/>
          <a:lstStyle/>
          <a:p>
            <a:r>
              <a:rPr lang="en-US" dirty="0"/>
              <a:t>Learn more in only 4 minutes!</a:t>
            </a:r>
          </a:p>
        </p:txBody>
      </p:sp>
      <p:pic>
        <p:nvPicPr>
          <p:cNvPr id="4" name="Online Media 3" title="The Declaration of Independence: The Revolutionary War in Four Minutes">
            <a:hlinkClick r:id="" action="ppaction://media"/>
            <a:extLst>
              <a:ext uri="{FF2B5EF4-FFF2-40B4-BE49-F238E27FC236}">
                <a16:creationId xmlns:a16="http://schemas.microsoft.com/office/drawing/2014/main" id="{7738B8EA-31FD-DC4F-1F51-FB77DF954E80}"/>
              </a:ext>
            </a:extLst>
          </p:cNvPr>
          <p:cNvPicPr>
            <a:picLocks noRot="1" noChangeAspect="1"/>
          </p:cNvPicPr>
          <p:nvPr>
            <a:videoFile r:link="rId1"/>
          </p:nvPr>
        </p:nvPicPr>
        <p:blipFill>
          <a:blip r:embed="rId4"/>
          <a:stretch>
            <a:fillRect/>
          </a:stretch>
        </p:blipFill>
        <p:spPr>
          <a:xfrm>
            <a:off x="3343190" y="1503235"/>
            <a:ext cx="6672647" cy="4949910"/>
          </a:xfrm>
          <a:prstGeom prst="rect">
            <a:avLst/>
          </a:prstGeom>
        </p:spPr>
      </p:pic>
    </p:spTree>
    <p:extLst>
      <p:ext uri="{BB962C8B-B14F-4D97-AF65-F5344CB8AC3E}">
        <p14:creationId xmlns:p14="http://schemas.microsoft.com/office/powerpoint/2010/main" val="3831721034"/>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ECF809-2AE6-49AE-9349-EFD8F32FAF04}">
  <ds:schemaRefs>
    <ds:schemaRef ds:uri="http://schemas.microsoft.com/sharepoint/v3/contenttype/forms"/>
  </ds:schemaRefs>
</ds:datastoreItem>
</file>

<file path=customXml/itemProps2.xml><?xml version="1.0" encoding="utf-8"?>
<ds:datastoreItem xmlns:ds="http://schemas.openxmlformats.org/officeDocument/2006/customXml" ds:itemID="{DB788720-B0F5-4B68-9147-DFB731F10553}">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3.xml><?xml version="1.0" encoding="utf-8"?>
<ds:datastoreItem xmlns:ds="http://schemas.openxmlformats.org/officeDocument/2006/customXml" ds:itemID="{B219BB96-D30C-4C1D-A07B-BFA0CBB20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4819</Words>
  <Application>Microsoft Office PowerPoint</Application>
  <PresentationFormat>Widescreen</PresentationFormat>
  <Paragraphs>214</Paragraphs>
  <Slides>18</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Adobe Devanagari</vt:lpstr>
      <vt:lpstr>Arial</vt:lpstr>
      <vt:lpstr>Calibri</vt:lpstr>
      <vt:lpstr>Georgia</vt:lpstr>
      <vt:lpstr>Office Theme</vt:lpstr>
      <vt:lpstr>The Declaration of Independence</vt:lpstr>
      <vt:lpstr>Essential Question</vt:lpstr>
      <vt:lpstr>Context: 1774-1776</vt:lpstr>
      <vt:lpstr>Multiple Declarations?</vt:lpstr>
      <vt:lpstr>Early Declarations</vt:lpstr>
      <vt:lpstr>Committee of Five</vt:lpstr>
      <vt:lpstr>The Declaration of Independence</vt:lpstr>
      <vt:lpstr>Final Declaration Structure</vt:lpstr>
      <vt:lpstr>Learn more in only 4 minutes!</vt:lpstr>
      <vt:lpstr>Revolutionary Consequences</vt:lpstr>
      <vt:lpstr>Washington Presents the Declaration</vt:lpstr>
      <vt:lpstr>Effect on Morale</vt:lpstr>
      <vt:lpstr>John Adams</vt:lpstr>
      <vt:lpstr>Notable People</vt:lpstr>
      <vt:lpstr>Aftermath</vt:lpstr>
      <vt:lpstr>War for Independence</vt:lpstr>
      <vt:lpstr>Special 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 Kay Bierle</cp:lastModifiedBy>
  <cp:revision>1422</cp:revision>
  <dcterms:created xsi:type="dcterms:W3CDTF">2023-07-28T13:50:22Z</dcterms:created>
  <dcterms:modified xsi:type="dcterms:W3CDTF">2024-01-18T03:39:33Z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