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sldIdLst>
    <p:sldId id="256" r:id="rId5"/>
    <p:sldId id="969" r:id="rId6"/>
    <p:sldId id="973" r:id="rId7"/>
    <p:sldId id="982" r:id="rId8"/>
    <p:sldId id="972" r:id="rId9"/>
    <p:sldId id="968" r:id="rId10"/>
    <p:sldId id="980" r:id="rId11"/>
    <p:sldId id="983" r:id="rId12"/>
    <p:sldId id="984" r:id="rId13"/>
    <p:sldId id="974" r:id="rId14"/>
    <p:sldId id="985" r:id="rId15"/>
    <p:sldId id="979" r:id="rId16"/>
    <p:sldId id="95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823385-D333-3236-586C-1427B22488CD}" name="Sarah Kay Bierle" initials="SB" userId="S::sbierle@battlefields.org::7a74e778-0542-4b4c-97f2-b6f7086e69ac" providerId="AD"/>
  <p188:author id="{C929DBAB-1223-A284-9FBA-46E26EB5657B}" name="Cady Barterian" initials="CB" userId="S::cbarterian@battlefields.org::425b8955-617a-4a00-8191-e8cb3411da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5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68191-4D41-B445-4AD2-2087083B412E}" v="1599" dt="2024-06-09T04:34:53.256"/>
    <p1510:client id="{B606D4B3-914A-A28D-70FA-C2867DE198B5}" v="3" dt="2024-06-09T04:47:56.662"/>
    <p1510:client id="{B7DDAAB3-D844-9B24-9387-16DE54958DB5}" v="2633" dt="2024-06-10T01:43:37.473"/>
    <p1510:client id="{CBD109A2-0DED-8CC3-0523-FF0BDD2AB1BC}" v="69" dt="2024-06-09T04:40:50.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6/9/2024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elp6ZktpQ1c?si=ZZSlCGYmQ00qROS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battlefields.org/learn/videos/war-1812"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attlefields.org/learn/articles/battle-new-orleans-last-battle-war-1812"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battlefields.org/node/2947" TargetMode="External"/><Relationship Id="rId5" Type="http://schemas.openxmlformats.org/officeDocument/2006/relationships/hyperlink" Target="https://www.battlefields.org/node/356" TargetMode="External"/><Relationship Id="rId4" Type="http://schemas.openxmlformats.org/officeDocument/2006/relationships/hyperlink" Target="https://www.battlefields.org/learn/articles/andrew-jackson-old-hickory-adored-and-despised"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attlefields.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attlefields.org/visit/battlefields/chalmett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attlefields.org/learn/articles/founding-new-orlean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battlefields.org/learn/articles/expansion-and-exploration-new-republic-louisiana-purchase-and-lewis-and-clark" TargetMode="External"/><Relationship Id="rId5" Type="http://schemas.openxmlformats.org/officeDocument/2006/relationships/hyperlink" Target="https://www.battlefields.org/learn/biographies/james-monroe" TargetMode="External"/><Relationship Id="rId4" Type="http://schemas.openxmlformats.org/officeDocument/2006/relationships/hyperlink" Target="https://www.battlefields.org/learn/biographies/thomas-jefferso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attlefields.org/learn/articles/battle-new-orleans-last-battle-war-181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attlefields.org/learn/articles/treaty-ghent-ending-war-1812" TargetMode="External"/><Relationship Id="rId7" Type="http://schemas.openxmlformats.org/officeDocument/2006/relationships/hyperlink" Target="https://www.battlefields.org/node/953"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battlefields.org/node/355" TargetMode="External"/><Relationship Id="rId5" Type="http://schemas.openxmlformats.org/officeDocument/2006/relationships/hyperlink" Target="https://www.battlefields.org/node/474" TargetMode="External"/><Relationship Id="rId4" Type="http://schemas.openxmlformats.org/officeDocument/2006/relationships/hyperlink" Target="https://www.battlefields.org/node/9492"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attlefields.org/learn/biographies/alexander-cochran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battlefields.org/learn/biographies/edward-pakenham"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attlefields.org/learn/biographies/andrew-jackson"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battlefields.org/learn/articles/battle-new-orleans-last-battle-war-1812" TargetMode="External"/><Relationship Id="rId4" Type="http://schemas.openxmlformats.org/officeDocument/2006/relationships/hyperlink" Target="https://www.battlefields.org/learn/articles/naval-engagements-around-new-orleans-during-war-1812"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xXHgLATmxwc?si=18RYHrQw6jSxpy8_"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battlefields.org/learn/videos/battle-new-orlean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attlefields.org/learn/articles/battle-new-orleans-last-battle-war-1812"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battlefields.org/node/2947" TargetMode="External"/><Relationship Id="rId5" Type="http://schemas.openxmlformats.org/officeDocument/2006/relationships/hyperlink" Target="https://www.battlefields.org/node/356" TargetMode="External"/><Relationship Id="rId4" Type="http://schemas.openxmlformats.org/officeDocument/2006/relationships/hyperlink" Target="https://www.battlefields.org/learn/articles/andrew-jackson-old-hickory-adored-and-despise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YouTube Video Link: </a:t>
            </a:r>
            <a:r>
              <a:rPr lang="en-US" dirty="0">
                <a:hlinkClick r:id="rId3"/>
              </a:rPr>
              <a:t>https://youtu.be/elp6ZktpQ1c?si=ZZSlCGYmQ00qROSm</a:t>
            </a:r>
            <a:endParaRPr lang="en-US" dirty="0"/>
          </a:p>
          <a:p>
            <a:r>
              <a:rPr lang="en-US" dirty="0"/>
              <a:t>Website Video Link: </a:t>
            </a:r>
            <a:r>
              <a:rPr lang="en-US" dirty="0">
                <a:hlinkClick r:id="rId4"/>
              </a:rPr>
              <a:t>https://www.battlefields.org/learn/videos/war-1812</a:t>
            </a:r>
            <a:r>
              <a:rPr lang="en-US" dirty="0"/>
              <a:t> </a:t>
            </a:r>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219581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ea typeface="Calibri"/>
                <a:cs typeface="Calibri"/>
              </a:rPr>
              <a:t>The Battle of New Orleans: </a:t>
            </a:r>
            <a:r>
              <a:rPr lang="en-US" dirty="0">
                <a:hlinkClick r:id="rId3"/>
              </a:rPr>
              <a:t>https://www.battlefields.org/learn/articles/battle-new-orleans-last-battle-war-1812</a:t>
            </a:r>
            <a:r>
              <a:rPr lang="en-US" dirty="0"/>
              <a:t> </a:t>
            </a:r>
            <a:endParaRPr lang="en-US" dirty="0">
              <a:ea typeface="Calibri"/>
              <a:cs typeface="Calibri"/>
            </a:endParaRPr>
          </a:p>
          <a:p>
            <a:r>
              <a:rPr lang="en-US" dirty="0">
                <a:ea typeface="Calibri"/>
                <a:cs typeface="Calibri"/>
              </a:rPr>
              <a:t>Andrew Jackson: "Old Hickory" Adored</a:t>
            </a:r>
            <a:r>
              <a:rPr lang="en-US" dirty="0"/>
              <a:t> and Despised: </a:t>
            </a:r>
            <a:r>
              <a:rPr lang="en-US" dirty="0">
                <a:hlinkClick r:id="rId4"/>
              </a:rPr>
              <a:t>https://www.battlefields.org/learn/articles/andrew-jackson-old-hickory-adored-and-despised</a:t>
            </a:r>
            <a:r>
              <a:rPr lang="en-US" dirty="0"/>
              <a:t> </a:t>
            </a:r>
          </a:p>
          <a:p>
            <a:r>
              <a:rPr lang="en-US" dirty="0"/>
              <a:t>On January 8, the British struck using a complicated plan that involved attacks on both sides of the Mississippi River. General </a:t>
            </a:r>
            <a:r>
              <a:rPr lang="en-US" dirty="0">
                <a:hlinkClick r:id="rId5"/>
              </a:rPr>
              <a:t>Edward Pakenham</a:t>
            </a:r>
            <a:r>
              <a:rPr lang="en-US" dirty="0"/>
              <a:t>, the British commander, attacked even as the fog lifted and uncovered his men. The assault was a disaster. In roughly 30 minutes, 2,000 British soldiers became casualties. Among the dead was Pakenham and his second in command, Samuel Gibbs. After the third in command, John Keane, was shot in the groin, command devolved to John Lambert, an uninspired soldier. Even though the attack on the west bank, which had been delayed, succeeded, Lam­bert withdrew. Efforts instead shifted to taking Fort St. Philip, the main strong point defending New Orleans from river assault. That siege also failed. </a:t>
            </a:r>
            <a:endParaRPr lang="en-US" dirty="0">
              <a:ea typeface="Calibri"/>
              <a:cs typeface="Calibri"/>
            </a:endParaRPr>
          </a:p>
          <a:p>
            <a:r>
              <a:rPr lang="en-US" dirty="0"/>
              <a:t>Unbeknownst to Jackson and Pak­enham, however, the War of 1812 had essentially come to a close. Both sides had signed the </a:t>
            </a:r>
            <a:r>
              <a:rPr lang="en-US" dirty="0">
                <a:hlinkClick r:id="rId6"/>
              </a:rPr>
              <a:t>Treaty of Ghent </a:t>
            </a:r>
            <a:r>
              <a:rPr lang="en-US" dirty="0"/>
              <a:t>on December 24, 1814, although it still needed to be ratified by Congress. The victory in New Orleans brought to a close with a resounding victory a conflict that had seen numerous military disasters for the Americans. And, in earning a victory that ensured that New Orleans would not be sacked or set alight like the White House, Jackson became a national hero. </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144041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View the Lesson Plan Teaching Guide for links to these Primary Sources, worksheets, and discussion suggestions.</a:t>
            </a:r>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4288038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Always more FREE resources at </a:t>
            </a:r>
            <a:r>
              <a:rPr lang="en-US" dirty="0">
                <a:ea typeface="Calibri"/>
                <a:cs typeface="Calibri"/>
                <a:hlinkClick r:id="rId3"/>
              </a:rPr>
              <a:t>www.battlefields.org</a:t>
            </a:r>
            <a:r>
              <a:rPr lang="en-US" dirty="0">
                <a:ea typeface="Calibri"/>
                <a:cs typeface="Calibri"/>
              </a:rPr>
              <a:t> </a:t>
            </a:r>
          </a:p>
        </p:txBody>
      </p:sp>
      <p:sp>
        <p:nvSpPr>
          <p:cNvPr id="4" name="Slide Number Placeholder 3"/>
          <p:cNvSpPr>
            <a:spLocks noGrp="1"/>
          </p:cNvSpPr>
          <p:nvPr>
            <p:ph type="sldNum" sz="quarter" idx="5"/>
          </p:nvPr>
        </p:nvSpPr>
        <p:spPr/>
        <p:txBody>
          <a:bodyPr/>
          <a:lstStyle/>
          <a:p>
            <a:fld id="{4B876A47-E3E8-4124-BEE6-F406A911155E}" type="slidenum">
              <a:rPr lang="en-US" smtClean="0"/>
              <a:t>16</a:t>
            </a:fld>
            <a:endParaRPr lang="en-US"/>
          </a:p>
        </p:txBody>
      </p:sp>
    </p:spTree>
    <p:extLst>
      <p:ext uri="{BB962C8B-B14F-4D97-AF65-F5344CB8AC3E}">
        <p14:creationId xmlns:p14="http://schemas.microsoft.com/office/powerpoint/2010/main" val="352980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Learn more about Chalmette Battlefield: </a:t>
            </a:r>
            <a:r>
              <a:rPr lang="en-US" dirty="0">
                <a:hlinkClick r:id="rId3"/>
              </a:rPr>
              <a:t>https://www.battlefields.org/visit/battlefields/chalmette</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348680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Resources: </a:t>
            </a:r>
          </a:p>
          <a:p>
            <a:r>
              <a:rPr lang="en-US" dirty="0">
                <a:ea typeface="Calibri" panose="020F0502020204030204"/>
                <a:cs typeface="Calibri" panose="020F0502020204030204"/>
              </a:rPr>
              <a:t>The Founding of New Orleans: </a:t>
            </a:r>
            <a:r>
              <a:rPr lang="en-US" dirty="0">
                <a:hlinkClick r:id="rId3"/>
              </a:rPr>
              <a:t>https://www.battlefields.org/learn/articles/founding-new-orleans</a:t>
            </a:r>
            <a:endParaRPr lang="en-US" dirty="0">
              <a:ea typeface="Calibri" panose="020F0502020204030204"/>
              <a:cs typeface="Calibri" panose="020F0502020204030204"/>
            </a:endParaRPr>
          </a:p>
          <a:p>
            <a:r>
              <a:rPr lang="en-US" dirty="0"/>
              <a:t>At the beginning of the 19th century, the Spanish crown retroceded Louisiana back to France under the reign of Napoleon. United States President </a:t>
            </a:r>
            <a:r>
              <a:rPr lang="en-US" dirty="0">
                <a:hlinkClick r:id="rId4"/>
              </a:rPr>
              <a:t>Thomas Jefferson</a:t>
            </a:r>
            <a:r>
              <a:rPr lang="en-US" dirty="0"/>
              <a:t> began negotiations with France on the purchase of the Louisiana territory. The United States wanted to buy the territory to gain access to the Mississippi River and the port of New Orleans. Future president </a:t>
            </a:r>
            <a:r>
              <a:rPr lang="en-US" dirty="0">
                <a:hlinkClick r:id="rId5"/>
              </a:rPr>
              <a:t>James Monroe</a:t>
            </a:r>
            <a:r>
              <a:rPr lang="en-US" dirty="0"/>
              <a:t> and Robert Livingston, the United States minister to France, were sent to negotiate with Napoleon and the French government on the price of Louisiana. When Monroe arrived in Paris in 1803, Livingston informed him that France would sell the entire territory for a set price. On April 30, an agreement was reached that the United States would buy 827,000 square miles (about twice the area of Egypt), including New Orleans, for 15 million dollars. The purchase announcement was made on July 4, 1803, in Washington, D.C. The Senate ratified the </a:t>
            </a:r>
            <a:r>
              <a:rPr lang="en-US" dirty="0">
                <a:hlinkClick r:id="rId6"/>
              </a:rPr>
              <a:t>Louisiana Purchase </a:t>
            </a:r>
            <a:r>
              <a:rPr lang="en-US" dirty="0"/>
              <a:t>Treaty on October 20, and New Orleans and Louisiana territory officially joined the United States on December 30, 1803.  </a:t>
            </a:r>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3131799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 </a:t>
            </a:r>
            <a:r>
              <a:rPr lang="en-US" dirty="0">
                <a:hlinkClick r:id="rId3"/>
              </a:rPr>
              <a:t>https://www.battlefields.org/learn/articles/battle-new-orleans-last-battle-war-1812</a:t>
            </a:r>
            <a:r>
              <a:rPr lang="en-US" dirty="0"/>
              <a:t> </a:t>
            </a:r>
            <a:endParaRPr lang="en-US" dirty="0">
              <a:ea typeface="Calibri"/>
              <a:cs typeface="Calibri"/>
            </a:endParaRPr>
          </a:p>
          <a:p>
            <a:r>
              <a:rPr lang="en-US" dirty="0"/>
              <a:t>New Orleans was the gateway to the continent. Its capture would give the British control of the Mississippi River and access to the interior. The British could cut off the westward expansion of the United States and give them full command of the resources in the Louisiana Territory. Economically, one-third of American produce passed through New Orleans. Additionally, due to the British blockade, nearly 14 million dollars of cotton sat on the city docks. Politically, New Orleans represented a critical bargaining chip during the ongoing peace negotiations at Ghent, Belgium.  </a:t>
            </a:r>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4250487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Extra Resources:</a:t>
            </a:r>
          </a:p>
          <a:p>
            <a:r>
              <a:rPr lang="en-US">
                <a:ea typeface="Calibri"/>
                <a:cs typeface="Calibri"/>
              </a:rPr>
              <a:t>Treaty of Ghent: </a:t>
            </a:r>
            <a:r>
              <a:rPr lang="en-US" dirty="0">
                <a:hlinkClick r:id="rId3"/>
              </a:rPr>
              <a:t>https://www.battlefields.org/learn/articles/treaty-ghent-ending-war-1812</a:t>
            </a:r>
            <a:endParaRPr lang="en-US" dirty="0">
              <a:ea typeface="Calibri"/>
              <a:cs typeface="Calibri"/>
            </a:endParaRPr>
          </a:p>
          <a:p>
            <a:r>
              <a:rPr lang="en-US" dirty="0"/>
              <a:t>By late 1814, both sides eagerly sought peace. The Napoleonic Wars were ending in Europe, freeing up British forces to commit to the American conflict. American politicians feared an escalation accordingly. At the same time, the threat of impressment into the British navy—which had been such a significant cause of the war— diminished. Finally, the American economy suffered severely from the lack of trade with Britain, especially in the New England States.</a:t>
            </a:r>
            <a:endParaRPr lang="en-US" dirty="0">
              <a:ea typeface="Calibri"/>
              <a:cs typeface="Calibri"/>
            </a:endParaRPr>
          </a:p>
          <a:p>
            <a:r>
              <a:rPr lang="en-US" dirty="0"/>
              <a:t>Five peace commissioners represented American interests at the negotiations: John Quincy Adams, </a:t>
            </a:r>
            <a:r>
              <a:rPr lang="en-US" dirty="0">
                <a:hlinkClick r:id="rId4"/>
              </a:rPr>
              <a:t>Albert Gallatin</a:t>
            </a:r>
            <a:r>
              <a:rPr lang="en-US" dirty="0"/>
              <a:t>, </a:t>
            </a:r>
            <a:r>
              <a:rPr lang="en-US" dirty="0">
                <a:hlinkClick r:id="rId5"/>
              </a:rPr>
              <a:t>Henry Clay,</a:t>
            </a:r>
            <a:r>
              <a:rPr lang="en-US" dirty="0"/>
              <a:t> Jonathan Russell, and James A. Bayard. Adams, Gallatin, and Bayard had been appointed in 1813, when the Russian government had offered to mediate peace talks, but their original efforts at peace failed when neither side would compromise on the issue of impressment. All five were skillful negotiators, and most had distinguished political careers.</a:t>
            </a:r>
            <a:endParaRPr lang="en-US" dirty="0">
              <a:ea typeface="Calibri"/>
              <a:cs typeface="Calibri"/>
            </a:endParaRPr>
          </a:p>
          <a:p>
            <a:r>
              <a:rPr lang="en-US" dirty="0"/>
              <a:t>Admiral James Gambier, Dr. William Adams, and Henry Goulburn represented British interests in the negotiations for peace, although they had somewhat less authority than the Americans did and often referred difficult questions back to London. Negotiations between the two teams began on August 8, 1814, in Ghent, Belgium.</a:t>
            </a:r>
            <a:endParaRPr lang="en-US" dirty="0">
              <a:ea typeface="Calibri"/>
              <a:cs typeface="Calibri"/>
            </a:endParaRPr>
          </a:p>
          <a:p>
            <a:r>
              <a:rPr lang="en-US" dirty="0"/>
              <a:t>The treaty was signed on Christmas Eve and ratified by the British government on December 27th, but would not take effect until ratified by both sides. This condition had been a British proposal, designed to pressure the American government into quickly accepting the terms of the treaty. A ship bearing the treaty departed on January 2, 1815. While the ship was still in transit, </a:t>
            </a:r>
            <a:r>
              <a:rPr lang="en-US" dirty="0">
                <a:hlinkClick r:id="rId6"/>
              </a:rPr>
              <a:t>General Andrew Jackson </a:t>
            </a:r>
            <a:r>
              <a:rPr lang="en-US" dirty="0"/>
              <a:t>defeated British forces at the </a:t>
            </a:r>
            <a:r>
              <a:rPr lang="en-US" dirty="0">
                <a:hlinkClick r:id="rId7"/>
              </a:rPr>
              <a:t>Battle of New Orleans</a:t>
            </a:r>
            <a:r>
              <a:rPr lang="en-US" dirty="0"/>
              <a:t>, a significant victory for both commerce and American morale. But on February 13th, news of the treaty arrived in Washington, DC, and it was approved unanimously by the Senate on February 16th</a:t>
            </a:r>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2065069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ea typeface="Calibri"/>
                <a:cs typeface="Calibri"/>
              </a:rPr>
              <a:t>Admiral Alexander Cochrane: </a:t>
            </a:r>
            <a:r>
              <a:rPr lang="en-US" dirty="0">
                <a:hlinkClick r:id="rId3"/>
              </a:rPr>
              <a:t>https://www.battlefields.org/learn/biographies/alexander-cochrane</a:t>
            </a:r>
            <a:r>
              <a:rPr lang="en-US" dirty="0"/>
              <a:t> </a:t>
            </a:r>
            <a:endParaRPr lang="en-US" dirty="0">
              <a:ea typeface="Calibri"/>
              <a:cs typeface="Calibri"/>
            </a:endParaRPr>
          </a:p>
          <a:p>
            <a:r>
              <a:rPr lang="en-US">
                <a:ea typeface="Calibri"/>
                <a:cs typeface="Calibri"/>
              </a:rPr>
              <a:t>General Edward Pakenham: </a:t>
            </a:r>
            <a:r>
              <a:rPr lang="en-US" dirty="0">
                <a:hlinkClick r:id="rId4"/>
              </a:rPr>
              <a:t>https://www.battlefields.org/learn/biographies/edward-pakenham</a:t>
            </a:r>
            <a:r>
              <a:rPr lang="en-US" dirty="0"/>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4286063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Extra Resources: </a:t>
            </a:r>
          </a:p>
          <a:p>
            <a:r>
              <a:rPr lang="en-US" dirty="0">
                <a:ea typeface="Calibri"/>
                <a:cs typeface="Calibri"/>
              </a:rPr>
              <a:t>Andrew Jackson: </a:t>
            </a:r>
            <a:r>
              <a:rPr lang="en-US" dirty="0">
                <a:hlinkClick r:id="rId3"/>
              </a:rPr>
              <a:t>https://www.battlefields.org/learn/biographies/andrew-jackson</a:t>
            </a:r>
            <a:r>
              <a:rPr lang="en-US" dirty="0"/>
              <a:t> </a:t>
            </a:r>
            <a:endParaRPr lang="en-US" dirty="0">
              <a:ea typeface="Calibri"/>
              <a:cs typeface="Calibri"/>
            </a:endParaRPr>
          </a:p>
          <a:p>
            <a:r>
              <a:rPr lang="en-US" dirty="0">
                <a:ea typeface="Calibri"/>
                <a:cs typeface="Calibri"/>
              </a:rPr>
              <a:t>Naval Engagements around New Orleans during the War of 1812: </a:t>
            </a:r>
            <a:r>
              <a:rPr lang="en-US" dirty="0">
                <a:hlinkClick r:id="rId4"/>
              </a:rPr>
              <a:t>https://www.battlefields.org/learn/articles/naval-engagements-around-new-orleans-during-war-1812</a:t>
            </a:r>
            <a:r>
              <a:rPr lang="en-US" dirty="0"/>
              <a:t> </a:t>
            </a:r>
            <a:endParaRPr lang="en-US" dirty="0">
              <a:ea typeface="Calibri"/>
              <a:cs typeface="Calibri"/>
            </a:endParaRPr>
          </a:p>
          <a:p>
            <a:r>
              <a:rPr lang="en-US" dirty="0">
                <a:ea typeface="Calibri"/>
                <a:cs typeface="Calibri"/>
              </a:rPr>
              <a:t>Battle of New Orleans: </a:t>
            </a:r>
            <a:r>
              <a:rPr lang="en-US" dirty="0">
                <a:hlinkClick r:id="rId5"/>
              </a:rPr>
              <a:t>https://www.battlefields.org/learn/articles/battle-new-orleans-last-battle-war-1812</a:t>
            </a:r>
            <a:r>
              <a:rPr lang="en-US" dirty="0"/>
              <a:t> </a:t>
            </a:r>
          </a:p>
          <a:p>
            <a:r>
              <a:rPr lang="en-US"/>
              <a:t>Local militia along with U.S. infantry, Marines, and a Naval detachment garrisoned the city. Militia from Tennessee and Kentucky were also en route to join Jackson at New Orleans. </a:t>
            </a:r>
          </a:p>
          <a:p>
            <a:r>
              <a:rPr lang="en-US"/>
              <a:t>Jackson arrived in New Orleans on December 1. A week later Cochrane’s fleet arrived off Ship Island, 60 miles east of the city. Jackson relied on a flotilla in nearby Lake Borgne to provide information on the British movements. Cochrane dispatched ships that destroyed the American gunboats on December 14. In full control of Lake Borgne, Cochrane decided to move through and land below New Orleans.</a:t>
            </a:r>
          </a:p>
          <a:p>
            <a:r>
              <a:rPr lang="en-US"/>
              <a:t>Navigating the lake and bayous, lead elements of the British army landed at the Villere Plantation on December 23. Apprised of the British presence, Jackson, decided to attack instead of taking defensive actions. The Americans approached the British camp around dusk on December 23. Jackson coordinated his advance with the USS </a:t>
            </a:r>
            <a:r>
              <a:rPr lang="en-US" i="1"/>
              <a:t>Carolina</a:t>
            </a:r>
            <a:r>
              <a:rPr lang="en-US"/>
              <a:t>, whose opening shot would be the signal to advance. Their bombardment completely surprised the British. Ten minutes into the barrage, Jackson ordered his men forward. The two sides battled in the growing dark with neither able to gain the upper hand. With visibility reduced due to fog and black powder smoke, Jackson decided to disengage and break off the battle.</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2341795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YouTube Video Link: </a:t>
            </a:r>
            <a:r>
              <a:rPr lang="en-US" dirty="0">
                <a:hlinkClick r:id="rId3"/>
              </a:rPr>
              <a:t>https://youtu.be/xXHgLATmxwc?si=18RYHrQw6jSxpy8_</a:t>
            </a:r>
            <a:r>
              <a:rPr lang="en-US" dirty="0"/>
              <a:t> </a:t>
            </a:r>
            <a:endParaRPr lang="en-US" dirty="0">
              <a:ea typeface="Calibri"/>
              <a:cs typeface="Calibri"/>
            </a:endParaRPr>
          </a:p>
          <a:p>
            <a:r>
              <a:rPr lang="en-US" dirty="0"/>
              <a:t>Website Video Link: </a:t>
            </a:r>
            <a:r>
              <a:rPr lang="en-US" dirty="0">
                <a:hlinkClick r:id="rId4"/>
              </a:rPr>
              <a:t>https://www.battlefields.org/learn/videos/battle-new-orleans</a:t>
            </a:r>
            <a:r>
              <a:rPr lang="en-US" dirty="0"/>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1367923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ea typeface="Calibri"/>
                <a:cs typeface="Calibri"/>
              </a:rPr>
              <a:t>The Battle of New Orleans: </a:t>
            </a:r>
            <a:r>
              <a:rPr lang="en-US" dirty="0">
                <a:hlinkClick r:id="rId3"/>
              </a:rPr>
              <a:t>https://www.battlefields.org/learn/articles/battle-new-orleans-last-battle-war-1812</a:t>
            </a:r>
            <a:r>
              <a:rPr lang="en-US" dirty="0"/>
              <a:t> </a:t>
            </a:r>
            <a:endParaRPr lang="en-US" dirty="0">
              <a:ea typeface="Calibri"/>
              <a:cs typeface="Calibri"/>
            </a:endParaRPr>
          </a:p>
          <a:p>
            <a:r>
              <a:rPr lang="en-US" dirty="0">
                <a:ea typeface="Calibri"/>
                <a:cs typeface="Calibri"/>
              </a:rPr>
              <a:t>Andrew Jackson: "Old Hickory" Adored</a:t>
            </a:r>
            <a:r>
              <a:rPr lang="en-US" dirty="0"/>
              <a:t> and Despised: </a:t>
            </a:r>
            <a:r>
              <a:rPr lang="en-US" dirty="0">
                <a:hlinkClick r:id="rId4"/>
              </a:rPr>
              <a:t>https://www.battlefields.org/learn/articles/andrew-jackson-old-hickory-adored-and-despised</a:t>
            </a:r>
            <a:r>
              <a:rPr lang="en-US" dirty="0"/>
              <a:t> </a:t>
            </a:r>
          </a:p>
          <a:p>
            <a:r>
              <a:rPr lang="en-US" dirty="0"/>
              <a:t>On January 8, the British struck using a complicated plan that involved attacks on both sides of the Mississippi River. General </a:t>
            </a:r>
            <a:r>
              <a:rPr lang="en-US" dirty="0">
                <a:hlinkClick r:id="rId5"/>
              </a:rPr>
              <a:t>Edward Pakenham</a:t>
            </a:r>
            <a:r>
              <a:rPr lang="en-US" dirty="0"/>
              <a:t>, the British commander, attacked even as the fog lifted and uncovered his men. The assault was a disaster. In roughly 30 minutes, 2,000 British soldiers became casualties. Among the dead was Pakenham and his second in command, Samuel Gibbs. After the third in command, John Keane, was shot in the groin, command devolved to John Lambert, an uninspired soldier. Even though the attack on the west bank, which had been delayed, succeeded, Lam­bert withdrew. Efforts instead shifted to taking Fort St. Philip, the main strong point defending New Orleans from river assault. That siege also failed. </a:t>
            </a:r>
            <a:endParaRPr lang="en-US" dirty="0">
              <a:ea typeface="Calibri"/>
              <a:cs typeface="Calibri"/>
            </a:endParaRPr>
          </a:p>
          <a:p>
            <a:r>
              <a:rPr lang="en-US" dirty="0"/>
              <a:t>Unbeknownst to Jackson and Pak­enham, however, the War of 1812 had essentially come to a close. Both sides had signed the </a:t>
            </a:r>
            <a:r>
              <a:rPr lang="en-US" dirty="0">
                <a:hlinkClick r:id="rId6"/>
              </a:rPr>
              <a:t>Treaty of Ghent </a:t>
            </a:r>
            <a:r>
              <a:rPr lang="en-US" dirty="0"/>
              <a:t>on December 24, 1814, although it still needed to be ratified by Congress. The victory in New Orleans brought to a close with a resounding victory a conflict that had seen numerous military disasters for the Americans. And, in earning a victory that ensured that New Orleans would not be sacked or set alight like the White House, Jackson became a national hero. </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2512564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elp6ZktpQ1c?feature=oembed"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xXHgLATmxwc?feature=oembed"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927038" y="4395963"/>
            <a:ext cx="10558257" cy="870010"/>
          </a:xfrm>
        </p:spPr>
        <p:txBody>
          <a:bodyPr>
            <a:noAutofit/>
          </a:bodyPr>
          <a:lstStyle/>
          <a:p>
            <a:r>
              <a:rPr lang="en-US" sz="4400" dirty="0"/>
              <a:t>Perspectives: The Battle of New Orleans</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a:t>The War of 1812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A758F6-B37E-7BCA-2823-E7456E549885}"/>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dirty="0"/>
              <a:t>Battle of New Orleans</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499C57-B56F-E3AA-AF91-C7507D5BC6C4}"/>
              </a:ext>
            </a:extLst>
          </p:cNvPr>
          <p:cNvSpPr>
            <a:spLocks noGrp="1"/>
          </p:cNvSpPr>
          <p:nvPr>
            <p:ph sz="half" idx="1"/>
          </p:nvPr>
        </p:nvSpPr>
        <p:spPr>
          <a:xfrm>
            <a:off x="572493" y="2071316"/>
            <a:ext cx="6713552" cy="4119172"/>
          </a:xfrm>
        </p:spPr>
        <p:txBody>
          <a:bodyPr vert="horz" lIns="91440" tIns="45720" rIns="91440" bIns="45720" rtlCol="0" anchor="t">
            <a:normAutofit fontScale="92500" lnSpcReduction="20000"/>
          </a:bodyPr>
          <a:lstStyle/>
          <a:p>
            <a:r>
              <a:rPr lang="en-US" sz="2200" dirty="0">
                <a:solidFill>
                  <a:schemeClr val="accent1"/>
                </a:solidFill>
              </a:rPr>
              <a:t>January 8, 1815</a:t>
            </a:r>
          </a:p>
          <a:p>
            <a:r>
              <a:rPr lang="en-US" sz="2200" dirty="0"/>
              <a:t>The American force commanded by General Andrew Jackson defeated the British land attack led by General Edward Pakenham.</a:t>
            </a:r>
          </a:p>
          <a:p>
            <a:r>
              <a:rPr lang="en-US" sz="2200" dirty="0"/>
              <a:t>General Pakenham was killed during the attack.</a:t>
            </a:r>
          </a:p>
          <a:p>
            <a:r>
              <a:rPr lang="en-US" sz="2200" dirty="0">
                <a:solidFill>
                  <a:schemeClr val="accent1"/>
                </a:solidFill>
              </a:rPr>
              <a:t>The British force did not reach New Orleans, and the Americans won the battle. </a:t>
            </a:r>
          </a:p>
          <a:p>
            <a:r>
              <a:rPr lang="en-US" sz="2200" dirty="0">
                <a:solidFill>
                  <a:srgbClr val="003F77"/>
                </a:solidFill>
              </a:rPr>
              <a:t>Later in the January, British soldiers returned to their ships, and in February, the British ships retreated.</a:t>
            </a:r>
          </a:p>
          <a:p>
            <a:r>
              <a:rPr lang="en-US" sz="2200" dirty="0">
                <a:solidFill>
                  <a:srgbClr val="003F77"/>
                </a:solidFill>
              </a:rPr>
              <a:t>News of the Treaty of Ghent ended the War of 1812 and military maneuvering.</a:t>
            </a:r>
          </a:p>
          <a:p>
            <a:r>
              <a:rPr lang="en-US" sz="2200" dirty="0">
                <a:solidFill>
                  <a:schemeClr val="accent1"/>
                </a:solidFill>
              </a:rPr>
              <a:t>A significant American victory at the end of the War of 1812 inspired national pride and satisfaction over the war's outcomes in the United States. </a:t>
            </a:r>
          </a:p>
        </p:txBody>
      </p:sp>
      <p:pic>
        <p:nvPicPr>
          <p:cNvPr id="5" name="Content Placeholder 4" descr="A painting of a military battle&#10;&#10;Description automatically generated">
            <a:extLst>
              <a:ext uri="{FF2B5EF4-FFF2-40B4-BE49-F238E27FC236}">
                <a16:creationId xmlns:a16="http://schemas.microsoft.com/office/drawing/2014/main" id="{81A5C7FA-F2A5-2134-7FDD-F58F2E8A77CD}"/>
              </a:ext>
            </a:extLst>
          </p:cNvPr>
          <p:cNvPicPr>
            <a:picLocks noGrp="1" noChangeAspect="1"/>
          </p:cNvPicPr>
          <p:nvPr>
            <p:ph sz="half" idx="2"/>
          </p:nvPr>
        </p:nvPicPr>
        <p:blipFill rotWithShape="1">
          <a:blip r:embed="rId3"/>
          <a:srcRect l="14449" r="14449"/>
          <a:stretch/>
        </p:blipFill>
        <p:spPr>
          <a:xfrm>
            <a:off x="7675658" y="2093976"/>
            <a:ext cx="3941064" cy="4096512"/>
          </a:xfrm>
          <a:prstGeom prst="rect">
            <a:avLst/>
          </a:prstGeom>
        </p:spPr>
      </p:pic>
    </p:spTree>
    <p:extLst>
      <p:ext uri="{BB962C8B-B14F-4D97-AF65-F5344CB8AC3E}">
        <p14:creationId xmlns:p14="http://schemas.microsoft.com/office/powerpoint/2010/main" val="282131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A758F6-B37E-7BCA-2823-E7456E549885}"/>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4400"/>
              <a:t>National Hero &amp; A City Saved</a:t>
            </a:r>
          </a:p>
        </p:txBody>
      </p:sp>
      <p:sp>
        <p:nvSpPr>
          <p:cNvPr id="3" name="Content Placeholder 2">
            <a:extLst>
              <a:ext uri="{FF2B5EF4-FFF2-40B4-BE49-F238E27FC236}">
                <a16:creationId xmlns:a16="http://schemas.microsoft.com/office/drawing/2014/main" id="{62499C57-B56F-E3AA-AF91-C7507D5BC6C4}"/>
              </a:ext>
            </a:extLst>
          </p:cNvPr>
          <p:cNvSpPr>
            <a:spLocks noGrp="1"/>
          </p:cNvSpPr>
          <p:nvPr>
            <p:ph sz="half" idx="1"/>
          </p:nvPr>
        </p:nvSpPr>
        <p:spPr>
          <a:xfrm>
            <a:off x="838200" y="2333297"/>
            <a:ext cx="4619621" cy="3843666"/>
          </a:xfrm>
        </p:spPr>
        <p:txBody>
          <a:bodyPr vert="horz" lIns="91440" tIns="45720" rIns="91440" bIns="45720" rtlCol="0" anchor="t">
            <a:normAutofit/>
          </a:bodyPr>
          <a:lstStyle/>
          <a:p>
            <a:r>
              <a:rPr lang="en-US" sz="2000" dirty="0">
                <a:solidFill>
                  <a:schemeClr val="accent1"/>
                </a:solidFill>
              </a:rPr>
              <a:t>Andrew Jackson became a national hero for his victory at the Battle of New Orleans.</a:t>
            </a:r>
          </a:p>
          <a:p>
            <a:r>
              <a:rPr lang="en-US" sz="2000" dirty="0"/>
              <a:t>He became the 7th President of the United States in 1829.</a:t>
            </a:r>
          </a:p>
          <a:p>
            <a:endParaRPr lang="en-US" sz="2000"/>
          </a:p>
          <a:p>
            <a:r>
              <a:rPr lang="en-US" sz="2000" dirty="0">
                <a:solidFill>
                  <a:schemeClr val="accent1"/>
                </a:solidFill>
              </a:rPr>
              <a:t>New Orleans continued to grow as a center of commerce in the decades following the end of the War of 1812.</a:t>
            </a:r>
          </a:p>
        </p:txBody>
      </p:sp>
      <p:pic>
        <p:nvPicPr>
          <p:cNvPr id="5" name="Content Placeholder 4" descr="A portrait of a person in a military uniform&#10;&#10;Description automatically generated">
            <a:extLst>
              <a:ext uri="{FF2B5EF4-FFF2-40B4-BE49-F238E27FC236}">
                <a16:creationId xmlns:a16="http://schemas.microsoft.com/office/drawing/2014/main" id="{81A5C7FA-F2A5-2134-7FDD-F58F2E8A77CD}"/>
              </a:ext>
            </a:extLst>
          </p:cNvPr>
          <p:cNvPicPr>
            <a:picLocks noGrp="1" noChangeAspect="1"/>
          </p:cNvPicPr>
          <p:nvPr>
            <p:ph sz="half" idx="2"/>
          </p:nvPr>
        </p:nvPicPr>
        <p:blipFill rotWithShape="1">
          <a:blip r:embed="rId3"/>
          <a:srcRect r="1" b="856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854888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58F6-B37E-7BCA-2823-E7456E549885}"/>
              </a:ext>
            </a:extLst>
          </p:cNvPr>
          <p:cNvSpPr>
            <a:spLocks noGrp="1"/>
          </p:cNvSpPr>
          <p:nvPr>
            <p:ph type="title"/>
          </p:nvPr>
        </p:nvSpPr>
        <p:spPr/>
        <p:txBody>
          <a:bodyPr/>
          <a:lstStyle/>
          <a:p>
            <a:r>
              <a:rPr lang="en-US" dirty="0"/>
              <a:t>Primary Sources</a:t>
            </a:r>
          </a:p>
        </p:txBody>
      </p:sp>
      <p:sp>
        <p:nvSpPr>
          <p:cNvPr id="3" name="Content Placeholder 2">
            <a:extLst>
              <a:ext uri="{FF2B5EF4-FFF2-40B4-BE49-F238E27FC236}">
                <a16:creationId xmlns:a16="http://schemas.microsoft.com/office/drawing/2014/main" id="{62499C57-B56F-E3AA-AF91-C7507D5BC6C4}"/>
              </a:ext>
            </a:extLst>
          </p:cNvPr>
          <p:cNvSpPr>
            <a:spLocks noGrp="1"/>
          </p:cNvSpPr>
          <p:nvPr>
            <p:ph sz="half" idx="1"/>
          </p:nvPr>
        </p:nvSpPr>
        <p:spPr/>
        <p:txBody>
          <a:bodyPr vert="horz" lIns="91440" tIns="45720" rIns="91440" bIns="45720" rtlCol="0" anchor="t">
            <a:normAutofit fontScale="77500" lnSpcReduction="20000"/>
          </a:bodyPr>
          <a:lstStyle/>
          <a:p>
            <a:pPr marL="0" indent="0">
              <a:buNone/>
            </a:pPr>
            <a:r>
              <a:rPr lang="en-US" b="1" dirty="0"/>
              <a:t>Battle of New Orleans:</a:t>
            </a:r>
          </a:p>
          <a:p>
            <a:r>
              <a:rPr lang="en-US" i="1" dirty="0">
                <a:ea typeface="+mn-lt"/>
                <a:cs typeface="+mn-lt"/>
              </a:rPr>
              <a:t>"To Describe Those Lines"</a:t>
            </a:r>
            <a:endParaRPr lang="en-US" b="0" i="1" dirty="0">
              <a:ea typeface="+mn-lt"/>
              <a:cs typeface="+mn-lt"/>
            </a:endParaRPr>
          </a:p>
          <a:p>
            <a:r>
              <a:rPr lang="en-US" i="1" dirty="0">
                <a:ea typeface="+mn-lt"/>
                <a:cs typeface="+mn-lt"/>
              </a:rPr>
              <a:t>"Pakenham Gave the Word to Advance"</a:t>
            </a:r>
            <a:endParaRPr lang="en-US" i="1" dirty="0"/>
          </a:p>
          <a:p>
            <a:pPr marL="0" indent="0">
              <a:buNone/>
            </a:pPr>
            <a:endParaRPr lang="en-US" b="1" dirty="0"/>
          </a:p>
        </p:txBody>
      </p:sp>
      <p:sp>
        <p:nvSpPr>
          <p:cNvPr id="5" name="Content Placeholder 4">
            <a:extLst>
              <a:ext uri="{FF2B5EF4-FFF2-40B4-BE49-F238E27FC236}">
                <a16:creationId xmlns:a16="http://schemas.microsoft.com/office/drawing/2014/main" id="{BDF459E2-0A99-8D20-3610-508239759EA8}"/>
              </a:ext>
            </a:extLst>
          </p:cNvPr>
          <p:cNvSpPr>
            <a:spLocks noGrp="1"/>
          </p:cNvSpPr>
          <p:nvPr>
            <p:ph sz="half" idx="2"/>
          </p:nvPr>
        </p:nvSpPr>
        <p:spPr/>
        <p:txBody>
          <a:bodyPr vert="horz" lIns="91440" tIns="45720" rIns="91440" bIns="45720" rtlCol="0" anchor="t">
            <a:normAutofit fontScale="77500" lnSpcReduction="20000"/>
          </a:bodyPr>
          <a:lstStyle/>
          <a:p>
            <a:pPr marL="0" indent="0">
              <a:buNone/>
            </a:pPr>
            <a:r>
              <a:rPr lang="en-US" b="1" dirty="0">
                <a:solidFill>
                  <a:schemeClr val="tx2"/>
                </a:solidFill>
              </a:rPr>
              <a:t>After the Battle:</a:t>
            </a:r>
          </a:p>
          <a:p>
            <a:r>
              <a:rPr lang="en-US" i="1" dirty="0">
                <a:ea typeface="+mn-lt"/>
                <a:cs typeface="+mn-lt"/>
              </a:rPr>
              <a:t>"In Praise of the Firmness and Deliberation"</a:t>
            </a:r>
          </a:p>
          <a:p>
            <a:r>
              <a:rPr lang="en-US" i="1" dirty="0">
                <a:ea typeface="+mn-lt"/>
                <a:cs typeface="+mn-lt"/>
              </a:rPr>
              <a:t>"Bravely Facing the Dangers of War"</a:t>
            </a:r>
          </a:p>
          <a:p>
            <a:r>
              <a:rPr lang="en-US" i="1" dirty="0">
                <a:ea typeface="+mn-lt"/>
                <a:cs typeface="+mn-lt"/>
              </a:rPr>
              <a:t>"They threw themselves on his protection"</a:t>
            </a:r>
          </a:p>
          <a:p>
            <a:r>
              <a:rPr lang="en-US" i="1" dirty="0">
                <a:ea typeface="+mn-lt"/>
                <a:cs typeface="+mn-lt"/>
              </a:rPr>
              <a:t>"Address of General Jackson to the Soldiers and Citizens at New Orleans"</a:t>
            </a:r>
          </a:p>
          <a:p>
            <a:r>
              <a:rPr lang="en-US" i="1" dirty="0">
                <a:ea typeface="+mn-lt"/>
                <a:cs typeface="+mn-lt"/>
              </a:rPr>
              <a:t>A Tribute to defenders of New Orlean</a:t>
            </a:r>
            <a:r>
              <a:rPr lang="en-US" dirty="0">
                <a:ea typeface="+mn-lt"/>
                <a:cs typeface="+mn-lt"/>
              </a:rPr>
              <a:t>s</a:t>
            </a:r>
            <a:br>
              <a:rPr lang="en-US" dirty="0"/>
            </a:br>
            <a:endParaRPr lang="en-US"/>
          </a:p>
          <a:p>
            <a:endParaRPr lang="en-US" dirty="0"/>
          </a:p>
        </p:txBody>
      </p:sp>
    </p:spTree>
    <p:extLst>
      <p:ext uri="{BB962C8B-B14F-4D97-AF65-F5344CB8AC3E}">
        <p14:creationId xmlns:p14="http://schemas.microsoft.com/office/powerpoint/2010/main" val="4023638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360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4A48-242C-81D9-F9F3-B25D41956ABB}"/>
              </a:ext>
            </a:extLst>
          </p:cNvPr>
          <p:cNvSpPr>
            <a:spLocks noGrp="1"/>
          </p:cNvSpPr>
          <p:nvPr>
            <p:ph type="title"/>
          </p:nvPr>
        </p:nvSpPr>
        <p:spPr/>
        <p:txBody>
          <a:bodyPr/>
          <a:lstStyle/>
          <a:p>
            <a:r>
              <a:rPr lang="en-US" dirty="0"/>
              <a:t>War of 1812 in 4 Minutes</a:t>
            </a:r>
          </a:p>
        </p:txBody>
      </p:sp>
      <p:pic>
        <p:nvPicPr>
          <p:cNvPr id="4" name="Online Media 3" title="The War of 1812: The War of 1812 in Four Minutes">
            <a:hlinkClick r:id="" action="ppaction://media"/>
            <a:extLst>
              <a:ext uri="{FF2B5EF4-FFF2-40B4-BE49-F238E27FC236}">
                <a16:creationId xmlns:a16="http://schemas.microsoft.com/office/drawing/2014/main" id="{6438A775-FD31-F340-DA1A-893BD77827D8}"/>
              </a:ext>
            </a:extLst>
          </p:cNvPr>
          <p:cNvPicPr>
            <a:picLocks noGrp="1" noRot="1" noChangeAspect="1"/>
          </p:cNvPicPr>
          <p:nvPr>
            <p:ph idx="1"/>
            <a:videoFile r:link="rId1"/>
          </p:nvPr>
        </p:nvPicPr>
        <p:blipFill>
          <a:blip r:embed="rId4"/>
          <a:stretch>
            <a:fillRect/>
          </a:stretch>
        </p:blipFill>
        <p:spPr>
          <a:xfrm>
            <a:off x="2749550" y="1825625"/>
            <a:ext cx="6691313" cy="3781425"/>
          </a:xfrm>
        </p:spPr>
      </p:pic>
    </p:spTree>
    <p:extLst>
      <p:ext uri="{BB962C8B-B14F-4D97-AF65-F5344CB8AC3E}">
        <p14:creationId xmlns:p14="http://schemas.microsoft.com/office/powerpoint/2010/main" val="115334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FA21C4-BB81-6961-B2A7-D9B6A964846F}"/>
              </a:ext>
            </a:extLst>
          </p:cNvPr>
          <p:cNvSpPr>
            <a:spLocks noGrp="1"/>
          </p:cNvSpPr>
          <p:nvPr>
            <p:ph type="title"/>
          </p:nvPr>
        </p:nvSpPr>
        <p:spPr>
          <a:xfrm>
            <a:off x="411480" y="987552"/>
            <a:ext cx="4485861" cy="1088136"/>
          </a:xfrm>
        </p:spPr>
        <p:txBody>
          <a:bodyPr vert="horz" lIns="91440" tIns="45720" rIns="91440" bIns="45720" rtlCol="0" anchor="b">
            <a:normAutofit/>
          </a:bodyPr>
          <a:lstStyle/>
          <a:p>
            <a:r>
              <a:rPr lang="en-US" sz="3100"/>
              <a:t>Modern Map of the location of New Orleans</a:t>
            </a:r>
          </a:p>
        </p:txBody>
      </p:sp>
      <p:sp>
        <p:nvSpPr>
          <p:cNvPr id="25" name="Rectangle 24">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Content Placeholder 15">
            <a:extLst>
              <a:ext uri="{FF2B5EF4-FFF2-40B4-BE49-F238E27FC236}">
                <a16:creationId xmlns:a16="http://schemas.microsoft.com/office/drawing/2014/main" id="{9F7737E9-8AA4-33CB-A3B5-B2AF39A2AF43}"/>
              </a:ext>
            </a:extLst>
          </p:cNvPr>
          <p:cNvSpPr>
            <a:spLocks noGrp="1"/>
          </p:cNvSpPr>
          <p:nvPr>
            <p:ph idx="1"/>
          </p:nvPr>
        </p:nvSpPr>
        <p:spPr>
          <a:xfrm>
            <a:off x="411479" y="2688336"/>
            <a:ext cx="4498848" cy="3584448"/>
          </a:xfrm>
        </p:spPr>
        <p:txBody>
          <a:bodyPr anchor="t">
            <a:normAutofit/>
          </a:bodyPr>
          <a:lstStyle/>
          <a:p>
            <a:r>
              <a:rPr lang="en-US" sz="1800" b="0" dirty="0"/>
              <a:t>Chalmette Battlefield is where the Battle of New Orleans was fought on January 8, 1815.</a:t>
            </a:r>
            <a:endParaRPr lang="en-US" b="0" dirty="0"/>
          </a:p>
          <a:p>
            <a:r>
              <a:rPr lang="en-US" sz="1800" b="0" dirty="0"/>
              <a:t>Chalmette is located about 5 miles by land from historic New Orleans.</a:t>
            </a:r>
          </a:p>
        </p:txBody>
      </p:sp>
      <p:pic>
        <p:nvPicPr>
          <p:cNvPr id="5" name="Content Placeholder 4" descr="A map of a country&#10;&#10;Description automatically generated">
            <a:extLst>
              <a:ext uri="{FF2B5EF4-FFF2-40B4-BE49-F238E27FC236}">
                <a16:creationId xmlns:a16="http://schemas.microsoft.com/office/drawing/2014/main" id="{D7965826-2D00-C5D4-A4EC-9DDCE4C58929}"/>
              </a:ext>
            </a:extLst>
          </p:cNvPr>
          <p:cNvPicPr>
            <a:picLocks noChangeAspect="1"/>
          </p:cNvPicPr>
          <p:nvPr/>
        </p:nvPicPr>
        <p:blipFill rotWithShape="1">
          <a:blip r:embed="rId3"/>
          <a:srcRect l="9744" r="19992"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19438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43C8F-4D7A-C10B-AA8B-E1BE968FD795}"/>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a:t>New Orleans</a:t>
            </a:r>
          </a:p>
        </p:txBody>
      </p:sp>
      <p:pic>
        <p:nvPicPr>
          <p:cNvPr id="6" name="Content Placeholder 5" descr="A green railing on a building&#10;&#10;Description automatically generated">
            <a:extLst>
              <a:ext uri="{FF2B5EF4-FFF2-40B4-BE49-F238E27FC236}">
                <a16:creationId xmlns:a16="http://schemas.microsoft.com/office/drawing/2014/main" id="{BE20C2E5-8A65-264E-FE63-4F62FC355A68}"/>
              </a:ext>
            </a:extLst>
          </p:cNvPr>
          <p:cNvPicPr>
            <a:picLocks noGrp="1" noChangeAspect="1"/>
          </p:cNvPicPr>
          <p:nvPr>
            <p:ph sz="half" idx="2"/>
          </p:nvPr>
        </p:nvPicPr>
        <p:blipFill rotWithShape="1">
          <a:blip r:embed="rId3"/>
          <a:srcRect r="-1" b="170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812129-1CB5-E4D2-0F8B-071E046F6255}"/>
              </a:ext>
            </a:extLst>
          </p:cNvPr>
          <p:cNvSpPr>
            <a:spLocks noGrp="1"/>
          </p:cNvSpPr>
          <p:nvPr>
            <p:ph sz="half" idx="1"/>
          </p:nvPr>
        </p:nvSpPr>
        <p:spPr>
          <a:xfrm>
            <a:off x="5297762" y="2706624"/>
            <a:ext cx="6251110" cy="3483864"/>
          </a:xfrm>
        </p:spPr>
        <p:txBody>
          <a:bodyPr vert="horz" lIns="91440" tIns="45720" rIns="91440" bIns="45720" rtlCol="0" anchor="t">
            <a:normAutofit fontScale="92500"/>
          </a:bodyPr>
          <a:lstStyle/>
          <a:p>
            <a:r>
              <a:rPr lang="en-US" sz="2200" dirty="0">
                <a:solidFill>
                  <a:schemeClr val="accent1"/>
                </a:solidFill>
              </a:rPr>
              <a:t>1718 – French colonists founded the city of New Orleans. </a:t>
            </a:r>
            <a:endParaRPr lang="en-US" dirty="0">
              <a:solidFill>
                <a:schemeClr val="accent1"/>
              </a:solidFill>
            </a:endParaRPr>
          </a:p>
          <a:p>
            <a:r>
              <a:rPr lang="en-US" sz="2200" dirty="0"/>
              <a:t>Over the following decades of the 18th Century, Spanish and French controlled and built the city.</a:t>
            </a:r>
          </a:p>
          <a:p>
            <a:r>
              <a:rPr lang="en-US" sz="2200" dirty="0"/>
              <a:t>The location controls the connection of the Mississippi River to the Gulf of Mexico.</a:t>
            </a:r>
          </a:p>
          <a:p>
            <a:r>
              <a:rPr lang="en-US" sz="2200" dirty="0"/>
              <a:t>New Orleans had a huge import/export economy and was very multi-cultural.</a:t>
            </a:r>
          </a:p>
          <a:p>
            <a:r>
              <a:rPr lang="en-US" sz="2200" dirty="0">
                <a:solidFill>
                  <a:schemeClr val="accent1"/>
                </a:solidFill>
              </a:rPr>
              <a:t>The United States acquired New Orleans through the Louisiana Purchase in 1803.</a:t>
            </a:r>
          </a:p>
          <a:p>
            <a:endParaRPr lang="en-US" sz="2200" dirty="0"/>
          </a:p>
          <a:p>
            <a:endParaRPr lang="en-US" sz="2200" dirty="0"/>
          </a:p>
        </p:txBody>
      </p:sp>
    </p:spTree>
    <p:extLst>
      <p:ext uri="{BB962C8B-B14F-4D97-AF65-F5344CB8AC3E}">
        <p14:creationId xmlns:p14="http://schemas.microsoft.com/office/powerpoint/2010/main" val="324786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3A73EA-0B1B-DA1B-D166-DF235892A50B}"/>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600"/>
              <a:t>1814: Targeting New Orleans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4838C2-E39E-2DCC-5F97-9B695E985108}"/>
              </a:ext>
            </a:extLst>
          </p:cNvPr>
          <p:cNvSpPr>
            <a:spLocks noGrp="1"/>
          </p:cNvSpPr>
          <p:nvPr>
            <p:ph sz="half" idx="1"/>
          </p:nvPr>
        </p:nvSpPr>
        <p:spPr>
          <a:xfrm>
            <a:off x="640080" y="2872899"/>
            <a:ext cx="4243589" cy="3320668"/>
          </a:xfrm>
        </p:spPr>
        <p:txBody>
          <a:bodyPr vert="horz" lIns="91440" tIns="45720" rIns="91440" bIns="45720" rtlCol="0" anchor="t">
            <a:normAutofit/>
          </a:bodyPr>
          <a:lstStyle/>
          <a:p>
            <a:r>
              <a:rPr lang="en-US" sz="2200" dirty="0"/>
              <a:t>Following the Chesapeake Campaign (1813-1814), the British targeted New Orleans.</a:t>
            </a:r>
            <a:endParaRPr lang="en-US" dirty="0"/>
          </a:p>
          <a:p>
            <a:r>
              <a:rPr lang="en-US" sz="2200" dirty="0"/>
              <a:t>New Orleans could be a negotiating chip for the British during the discussions of the Treaty of Ghent in Europe which would end of the War of 1812.</a:t>
            </a:r>
          </a:p>
        </p:txBody>
      </p:sp>
      <p:pic>
        <p:nvPicPr>
          <p:cNvPr id="5" name="Content Placeholder 4" descr="A map of mississippi river&#10;&#10;Description automatically generated">
            <a:extLst>
              <a:ext uri="{FF2B5EF4-FFF2-40B4-BE49-F238E27FC236}">
                <a16:creationId xmlns:a16="http://schemas.microsoft.com/office/drawing/2014/main" id="{AB17836C-E9FB-CC84-EC89-88CFA8737A1A}"/>
              </a:ext>
            </a:extLst>
          </p:cNvPr>
          <p:cNvPicPr>
            <a:picLocks noGrp="1" noChangeAspect="1"/>
          </p:cNvPicPr>
          <p:nvPr>
            <p:ph sz="half" idx="2"/>
          </p:nvPr>
        </p:nvPicPr>
        <p:blipFill rotWithShape="1">
          <a:blip r:embed="rId3"/>
          <a:srcRect l="13400" r="2240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49508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43C8F-4D7A-C10B-AA8B-E1BE968FD795}"/>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5000" kern="1200">
                <a:solidFill>
                  <a:schemeClr val="tx1"/>
                </a:solidFill>
                <a:latin typeface="+mj-lt"/>
                <a:ea typeface="+mj-ea"/>
                <a:cs typeface="+mj-cs"/>
              </a:rPr>
              <a:t>Treaty of Ghent</a:t>
            </a:r>
          </a:p>
        </p:txBody>
      </p:sp>
      <p:pic>
        <p:nvPicPr>
          <p:cNvPr id="6" name="Content Placeholder 5" descr="A painting of a group of men in a room&#10;&#10;Description automatically generated">
            <a:extLst>
              <a:ext uri="{FF2B5EF4-FFF2-40B4-BE49-F238E27FC236}">
                <a16:creationId xmlns:a16="http://schemas.microsoft.com/office/drawing/2014/main" id="{BE20C2E5-8A65-264E-FE63-4F62FC355A68}"/>
              </a:ext>
            </a:extLst>
          </p:cNvPr>
          <p:cNvPicPr>
            <a:picLocks noGrp="1" noChangeAspect="1"/>
          </p:cNvPicPr>
          <p:nvPr>
            <p:ph sz="half" idx="2"/>
          </p:nvPr>
        </p:nvPicPr>
        <p:blipFill rotWithShape="1">
          <a:blip r:embed="rId3"/>
          <a:srcRect l="15374" r="15374"/>
          <a:stretch/>
        </p:blipFill>
        <p:spPr>
          <a:xfrm>
            <a:off x="630936" y="709448"/>
            <a:ext cx="5458968" cy="5439103"/>
          </a:xfrm>
          <a:prstGeom prst="rect">
            <a:avLst/>
          </a:prstGeom>
        </p:spPr>
      </p:pic>
      <p:sp>
        <p:nvSpPr>
          <p:cNvPr id="20"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812129-1CB5-E4D2-0F8B-071E046F6255}"/>
              </a:ext>
            </a:extLst>
          </p:cNvPr>
          <p:cNvSpPr>
            <a:spLocks noGrp="1"/>
          </p:cNvSpPr>
          <p:nvPr>
            <p:ph sz="half" idx="1"/>
          </p:nvPr>
        </p:nvSpPr>
        <p:spPr>
          <a:xfrm>
            <a:off x="6739128" y="2664886"/>
            <a:ext cx="4818888" cy="3550789"/>
          </a:xfrm>
        </p:spPr>
        <p:txBody>
          <a:bodyPr vert="horz" lIns="91440" tIns="45720" rIns="91440" bIns="45720" rtlCol="0" anchor="t">
            <a:normAutofit fontScale="92500" lnSpcReduction="20000"/>
          </a:bodyPr>
          <a:lstStyle/>
          <a:p>
            <a:r>
              <a:rPr lang="en-US" sz="2200" dirty="0"/>
              <a:t>American and British diplomats became meeting in August 1814 in Ghent, Belgium to negotiate a treaty to end the War of 1812.</a:t>
            </a:r>
          </a:p>
          <a:p>
            <a:r>
              <a:rPr lang="en-US" sz="2200" dirty="0">
                <a:solidFill>
                  <a:schemeClr val="accent1"/>
                </a:solidFill>
              </a:rPr>
              <a:t>On December 24, 1814, they signed the Treaty of Ghent and sent it to their countries for ratification.</a:t>
            </a:r>
          </a:p>
          <a:p>
            <a:r>
              <a:rPr lang="en-US" sz="2200" dirty="0"/>
              <a:t>A ship taking the treaty to the United States left on January 2, 1815.</a:t>
            </a:r>
          </a:p>
          <a:p>
            <a:r>
              <a:rPr lang="en-US" sz="2200" dirty="0"/>
              <a:t>(On January 8, 1815, the Battle of New Orleans was fought.)</a:t>
            </a:r>
          </a:p>
          <a:p>
            <a:r>
              <a:rPr lang="en-US" sz="2200" dirty="0"/>
              <a:t>The United States Senate ratified the treaty on February 16, 1815.</a:t>
            </a:r>
          </a:p>
        </p:txBody>
      </p:sp>
    </p:spTree>
    <p:extLst>
      <p:ext uri="{BB962C8B-B14F-4D97-AF65-F5344CB8AC3E}">
        <p14:creationId xmlns:p14="http://schemas.microsoft.com/office/powerpoint/2010/main" val="380789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8189CF-1034-2F50-2FED-A1153F5C6765}"/>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dirty="0"/>
              <a:t>The British Fleet &amp; Army</a:t>
            </a:r>
          </a:p>
        </p:txBody>
      </p:sp>
      <p:pic>
        <p:nvPicPr>
          <p:cNvPr id="5" name="Content Placeholder 4" descr="A portrait of a person&#10;&#10;Description automatically generated">
            <a:extLst>
              <a:ext uri="{FF2B5EF4-FFF2-40B4-BE49-F238E27FC236}">
                <a16:creationId xmlns:a16="http://schemas.microsoft.com/office/drawing/2014/main" id="{19DBAE9A-CE40-C39E-E43A-58BEDE48F564}"/>
              </a:ext>
            </a:extLst>
          </p:cNvPr>
          <p:cNvPicPr>
            <a:picLocks noGrp="1" noChangeAspect="1"/>
          </p:cNvPicPr>
          <p:nvPr>
            <p:ph sz="half" idx="2"/>
          </p:nvPr>
        </p:nvPicPr>
        <p:blipFill rotWithShape="1">
          <a:blip r:embed="rId3"/>
          <a:srcRect l="1274" r="1590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025152-0EAF-77BC-1758-4B5BC0E12F78}"/>
              </a:ext>
            </a:extLst>
          </p:cNvPr>
          <p:cNvSpPr>
            <a:spLocks noGrp="1"/>
          </p:cNvSpPr>
          <p:nvPr>
            <p:ph sz="half" idx="1"/>
          </p:nvPr>
        </p:nvSpPr>
        <p:spPr>
          <a:xfrm>
            <a:off x="5297762" y="2706624"/>
            <a:ext cx="6251110" cy="3483864"/>
          </a:xfrm>
        </p:spPr>
        <p:txBody>
          <a:bodyPr vert="horz" lIns="91440" tIns="45720" rIns="91440" bIns="45720" rtlCol="0">
            <a:normAutofit/>
          </a:bodyPr>
          <a:lstStyle/>
          <a:p>
            <a:r>
              <a:rPr lang="en-US" sz="2200"/>
              <a:t>Admiral Alexander Cochrane commanded the British fleet that appeared off the Louisiana coast in December 1814. </a:t>
            </a:r>
          </a:p>
          <a:p>
            <a:r>
              <a:rPr lang="en-US" sz="2200"/>
              <a:t>General Edward Pakenham (pictured) commanded the British infantry during the main inland attack.</a:t>
            </a:r>
          </a:p>
        </p:txBody>
      </p:sp>
    </p:spTree>
    <p:extLst>
      <p:ext uri="{BB962C8B-B14F-4D97-AF65-F5344CB8AC3E}">
        <p14:creationId xmlns:p14="http://schemas.microsoft.com/office/powerpoint/2010/main" val="2138859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43C8F-4D7A-C10B-AA8B-E1BE968FD795}"/>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dirty="0"/>
              <a:t>Defending </a:t>
            </a:r>
            <a:br>
              <a:rPr lang="en-US" dirty="0"/>
            </a:br>
            <a:r>
              <a:rPr lang="en-US" dirty="0"/>
              <a:t>New Orleans</a:t>
            </a:r>
          </a:p>
        </p:txBody>
      </p:sp>
      <p:pic>
        <p:nvPicPr>
          <p:cNvPr id="6" name="Content Placeholder 5">
            <a:extLst>
              <a:ext uri="{FF2B5EF4-FFF2-40B4-BE49-F238E27FC236}">
                <a16:creationId xmlns:a16="http://schemas.microsoft.com/office/drawing/2014/main" id="{BE20C2E5-8A65-264E-FE63-4F62FC355A68}"/>
              </a:ext>
            </a:extLst>
          </p:cNvPr>
          <p:cNvPicPr>
            <a:picLocks noGrp="1" noChangeAspect="1"/>
          </p:cNvPicPr>
          <p:nvPr>
            <p:ph sz="half" idx="2"/>
          </p:nvPr>
        </p:nvPicPr>
        <p:blipFill rotWithShape="1">
          <a:blip r:embed="rId3"/>
          <a:srcRect l="26486" r="2648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812129-1CB5-E4D2-0F8B-071E046F6255}"/>
              </a:ext>
            </a:extLst>
          </p:cNvPr>
          <p:cNvSpPr>
            <a:spLocks noGrp="1"/>
          </p:cNvSpPr>
          <p:nvPr>
            <p:ph sz="half" idx="1"/>
          </p:nvPr>
        </p:nvSpPr>
        <p:spPr>
          <a:xfrm>
            <a:off x="5297762" y="2706624"/>
            <a:ext cx="6251110" cy="3483864"/>
          </a:xfrm>
        </p:spPr>
        <p:txBody>
          <a:bodyPr vert="horz" lIns="91440" tIns="45720" rIns="91440" bIns="45720" rtlCol="0" anchor="t">
            <a:normAutofit/>
          </a:bodyPr>
          <a:lstStyle/>
          <a:p>
            <a:r>
              <a:rPr lang="en-US" sz="2200" dirty="0">
                <a:solidFill>
                  <a:schemeClr val="accent1"/>
                </a:solidFill>
              </a:rPr>
              <a:t>General Andrew Jackson arrived at New Orleans on December 1, 1814.</a:t>
            </a:r>
          </a:p>
          <a:p>
            <a:r>
              <a:rPr lang="en-US" sz="2200" dirty="0"/>
              <a:t>Jackson organized a force of militia, frontiersmen, French-Creole, Spanish, Native American, free African Americans, and even pirates to defend the city from the British.</a:t>
            </a:r>
          </a:p>
          <a:p>
            <a:r>
              <a:rPr lang="en-US" sz="2200" dirty="0"/>
              <a:t>There were military movements in December 1814, but the main battle was fought on January 8, 1815.</a:t>
            </a:r>
          </a:p>
        </p:txBody>
      </p:sp>
    </p:spTree>
    <p:extLst>
      <p:ext uri="{BB962C8B-B14F-4D97-AF65-F5344CB8AC3E}">
        <p14:creationId xmlns:p14="http://schemas.microsoft.com/office/powerpoint/2010/main" val="3264976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58F6-B37E-7BCA-2823-E7456E549885}"/>
              </a:ext>
            </a:extLst>
          </p:cNvPr>
          <p:cNvSpPr>
            <a:spLocks noGrp="1"/>
          </p:cNvSpPr>
          <p:nvPr>
            <p:ph type="title"/>
          </p:nvPr>
        </p:nvSpPr>
        <p:spPr/>
        <p:txBody>
          <a:bodyPr>
            <a:normAutofit fontScale="90000"/>
          </a:bodyPr>
          <a:lstStyle/>
          <a:p>
            <a:r>
              <a:rPr lang="en-US" dirty="0"/>
              <a:t>The Battle of New Orleans in 4 Minutes</a:t>
            </a:r>
          </a:p>
        </p:txBody>
      </p:sp>
      <p:pic>
        <p:nvPicPr>
          <p:cNvPr id="6" name="Online Media 5" title="Battle of New Orleans: The War of 1812 in Four Minutes">
            <a:hlinkClick r:id="" action="ppaction://media"/>
            <a:extLst>
              <a:ext uri="{FF2B5EF4-FFF2-40B4-BE49-F238E27FC236}">
                <a16:creationId xmlns:a16="http://schemas.microsoft.com/office/drawing/2014/main" id="{0709C22C-78A8-CE57-188C-46912C2C802A}"/>
              </a:ext>
            </a:extLst>
          </p:cNvPr>
          <p:cNvPicPr>
            <a:picLocks noGrp="1" noRot="1" noChangeAspect="1"/>
          </p:cNvPicPr>
          <p:nvPr>
            <p:ph idx="1"/>
            <a:videoFile r:link="rId1"/>
          </p:nvPr>
        </p:nvPicPr>
        <p:blipFill>
          <a:blip r:embed="rId4"/>
          <a:stretch>
            <a:fillRect/>
          </a:stretch>
        </p:blipFill>
        <p:spPr>
          <a:xfrm>
            <a:off x="2749550" y="1825625"/>
            <a:ext cx="6691313" cy="3781425"/>
          </a:xfrm>
        </p:spPr>
      </p:pic>
    </p:spTree>
    <p:extLst>
      <p:ext uri="{BB962C8B-B14F-4D97-AF65-F5344CB8AC3E}">
        <p14:creationId xmlns:p14="http://schemas.microsoft.com/office/powerpoint/2010/main" val="1206288867"/>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9" ma:contentTypeDescription="Create a new document." ma:contentTypeScope="" ma:versionID="9c965575291eab50b220704f5f20f3de">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978b606f8f58bcb8f901b4e3558625dc"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Thumbnail" ma:index="26" nillable="true" ma:displayName="Thumbnail" ma:format="Thumbnail" ma:internalName="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639bad-cfa9-4ce6-b936-580a309075cc">
      <Terms xmlns="http://schemas.microsoft.com/office/infopath/2007/PartnerControls"/>
    </lcf76f155ced4ddcb4097134ff3c332f>
    <TaxCatchAll xmlns="962a2ba3-4e85-4590-8cac-33237e5999cc" xsi:nil="true"/>
    <SharedWithUsers xmlns="962a2ba3-4e85-4590-8cac-33237e5999cc">
      <UserInfo>
        <DisplayName>Kristopher White</DisplayName>
        <AccountId>38</AccountId>
        <AccountType/>
      </UserInfo>
      <UserInfo>
        <DisplayName>Samantha Fisher</DisplayName>
        <AccountId>463</AccountId>
        <AccountType/>
      </UserInfo>
      <UserInfo>
        <DisplayName>Sarah Kay Bierle</DisplayName>
        <AccountId>200</AccountId>
        <AccountType/>
      </UserInfo>
    </SharedWithUsers>
    <Thumbnail xmlns="99639bad-cfa9-4ce6-b936-580a309075c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2B909D-889A-47EA-8D86-42507C745F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39EC54-E5C9-4C26-B0C8-6536386A662F}">
  <ds:schemaRefs>
    <ds:schemaRef ds:uri="962a2ba3-4e85-4590-8cac-33237e5999cc"/>
    <ds:schemaRef ds:uri="99639bad-cfa9-4ce6-b936-580a309075c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95DAD85-6CE2-45EF-9769-EDA7BFB568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12</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Perspectives: The Battle of New Orleans</vt:lpstr>
      <vt:lpstr>War of 1812 in 4 Minutes</vt:lpstr>
      <vt:lpstr>Modern Map of the location of New Orleans</vt:lpstr>
      <vt:lpstr>New Orleans</vt:lpstr>
      <vt:lpstr>1814: Targeting New Orleans</vt:lpstr>
      <vt:lpstr>Treaty of Ghent</vt:lpstr>
      <vt:lpstr>The British Fleet &amp; Army</vt:lpstr>
      <vt:lpstr>Defending  New Orleans</vt:lpstr>
      <vt:lpstr>The Battle of New Orleans in 4 Minutes</vt:lpstr>
      <vt:lpstr>Battle of New Orleans</vt:lpstr>
      <vt:lpstr>National Hero &amp; A City Saved</vt:lpstr>
      <vt:lpstr>Primary 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revision>1459</cp:revision>
  <dcterms:created xsi:type="dcterms:W3CDTF">2019-06-11T12:13:11Z</dcterms:created>
  <dcterms:modified xsi:type="dcterms:W3CDTF">2024-06-10T01:44:17Z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4434400</vt:r8>
  </property>
  <property fmtid="{D5CDD505-2E9C-101B-9397-08002B2CF9AE}" pid="4" name="MediaServiceImageTags">
    <vt:lpwstr/>
  </property>
</Properties>
</file>