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sldIdLst>
    <p:sldId id="256" r:id="rId5"/>
    <p:sldId id="923" r:id="rId6"/>
    <p:sldId id="924" r:id="rId7"/>
    <p:sldId id="942" r:id="rId8"/>
    <p:sldId id="955" r:id="rId9"/>
    <p:sldId id="948" r:id="rId10"/>
    <p:sldId id="931" r:id="rId11"/>
    <p:sldId id="925" r:id="rId12"/>
    <p:sldId id="934" r:id="rId13"/>
    <p:sldId id="930" r:id="rId14"/>
    <p:sldId id="961" r:id="rId15"/>
    <p:sldId id="952" r:id="rId16"/>
    <p:sldId id="927" r:id="rId17"/>
    <p:sldId id="950" r:id="rId18"/>
    <p:sldId id="929" r:id="rId19"/>
    <p:sldId id="960" r:id="rId20"/>
    <p:sldId id="95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823385-D333-3236-586C-1427B22488CD}" name="Sarah Kay Bierle" initials="SB" userId="S::sbierle@battlefields.org::7a74e778-0542-4b4c-97f2-b6f7086e69ac" providerId="AD"/>
  <p188:author id="{C929DBAB-1223-A284-9FBA-46E26EB5657B}" name="Cady Barterian" initials="CB" userId="S::cbarterian@battlefields.org::425b8955-617a-4a00-8191-e8cb3411da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34837-BBF3-7B9E-07CF-DDBE02F81461}" v="24" dt="2024-06-05T20:06:55.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6C150-A611-4028-9291-C7282160212D}"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06BFC8D5-6CAF-46E6-A891-17BC5115A66F}">
      <dgm:prSet phldr="0"/>
      <dgm:spPr/>
      <dgm:t>
        <a:bodyPr/>
        <a:lstStyle/>
        <a:p>
          <a:pPr algn="l">
            <a:lnSpc>
              <a:spcPct val="90000"/>
            </a:lnSpc>
          </a:pPr>
          <a:r>
            <a:rPr lang="en-US">
              <a:solidFill>
                <a:schemeClr val="tx1"/>
              </a:solidFill>
              <a:latin typeface="Georgia"/>
            </a:rPr>
            <a:t>"That incendiary, </a:t>
          </a:r>
          <a:r>
            <a:rPr lang="en-US">
              <a:solidFill>
                <a:schemeClr val="tx1"/>
              </a:solidFill>
            </a:rPr>
            <a:t>the </a:t>
          </a:r>
          <a:r>
            <a:rPr lang="en-US">
              <a:solidFill>
                <a:schemeClr val="tx1"/>
              </a:solidFill>
              <a:latin typeface="Georgia"/>
            </a:rPr>
            <a:t>emissary </a:t>
          </a:r>
          <a:r>
            <a:rPr lang="en-US">
              <a:solidFill>
                <a:schemeClr val="tx1"/>
              </a:solidFill>
            </a:rPr>
            <a:t>of the </a:t>
          </a:r>
          <a:r>
            <a:rPr lang="en-US">
              <a:solidFill>
                <a:schemeClr val="tx1"/>
              </a:solidFill>
              <a:latin typeface="Georgia"/>
            </a:rPr>
            <a:t>Prophet</a:t>
          </a:r>
          <a:r>
            <a:rPr lang="en-US">
              <a:solidFill>
                <a:schemeClr val="tx1"/>
              </a:solidFill>
            </a:rPr>
            <a:t>,</a:t>
          </a:r>
          <a:r>
            <a:rPr lang="en-US">
              <a:solidFill>
                <a:schemeClr val="tx1"/>
              </a:solidFill>
              <a:latin typeface="Georgia"/>
            </a:rPr>
            <a:t> who is himself</a:t>
          </a:r>
          <a:r>
            <a:rPr lang="en-US">
              <a:solidFill>
                <a:schemeClr val="tx1"/>
              </a:solidFill>
            </a:rPr>
            <a:t> the </a:t>
          </a:r>
          <a:r>
            <a:rPr lang="en-US">
              <a:solidFill>
                <a:schemeClr val="tx1"/>
              </a:solidFill>
              <a:latin typeface="Georgia"/>
            </a:rPr>
            <a:t>tool of England</a:t>
          </a:r>
          <a:r>
            <a:rPr lang="en-US">
              <a:solidFill>
                <a:schemeClr val="tx1"/>
              </a:solidFill>
            </a:rPr>
            <a:t>, </a:t>
          </a:r>
          <a:r>
            <a:rPr lang="en-US">
              <a:solidFill>
                <a:schemeClr val="tx1"/>
              </a:solidFill>
              <a:latin typeface="Georgia"/>
            </a:rPr>
            <a:t>has caused our frontier </a:t>
          </a:r>
          <a:r>
            <a:rPr lang="en-US">
              <a:solidFill>
                <a:schemeClr val="tx1"/>
              </a:solidFill>
            </a:rPr>
            <a:t>to </a:t>
          </a:r>
          <a:r>
            <a:rPr lang="en-US">
              <a:solidFill>
                <a:schemeClr val="tx1"/>
              </a:solidFill>
              <a:latin typeface="Georgia"/>
            </a:rPr>
            <a:t>be stained with blood</a:t>
          </a:r>
          <a:r>
            <a:rPr lang="en-US">
              <a:solidFill>
                <a:schemeClr val="tx1"/>
              </a:solidFill>
            </a:rPr>
            <a:t>, and </a:t>
          </a:r>
          <a:r>
            <a:rPr lang="en-US">
              <a:solidFill>
                <a:schemeClr val="tx1"/>
              </a:solidFill>
              <a:latin typeface="Georgia"/>
            </a:rPr>
            <a:t>our peaceful citizens to fly in terror from their once happy abodes."</a:t>
          </a:r>
        </a:p>
      </dgm:t>
    </dgm:pt>
    <dgm:pt modelId="{9DC3A372-48EB-49C5-B243-1D2BE0FAE175}" type="parTrans" cxnId="{C1112FA6-18D8-414A-8FAE-AEC9D36E449E}">
      <dgm:prSet/>
      <dgm:spPr/>
      <dgm:t>
        <a:bodyPr/>
        <a:lstStyle/>
        <a:p>
          <a:endParaRPr lang="en-US"/>
        </a:p>
      </dgm:t>
    </dgm:pt>
    <dgm:pt modelId="{2D3C8D27-7276-44BE-8FC7-0E3EF6883E0A}" type="sibTrans" cxnId="{C1112FA6-18D8-414A-8FAE-AEC9D36E449E}">
      <dgm:prSet/>
      <dgm:spPr/>
      <dgm:t>
        <a:bodyPr/>
        <a:lstStyle/>
        <a:p>
          <a:endParaRPr lang="en-US"/>
        </a:p>
      </dgm:t>
    </dgm:pt>
    <dgm:pt modelId="{ECB80955-D0BA-49D0-B5CB-90603B3DF68D}" type="pres">
      <dgm:prSet presAssocID="{9F46C150-A611-4028-9291-C7282160212D}" presName="hierChild1" presStyleCnt="0">
        <dgm:presLayoutVars>
          <dgm:chPref val="1"/>
          <dgm:dir/>
          <dgm:animOne val="branch"/>
          <dgm:animLvl val="lvl"/>
          <dgm:resizeHandles/>
        </dgm:presLayoutVars>
      </dgm:prSet>
      <dgm:spPr/>
    </dgm:pt>
    <dgm:pt modelId="{F4E7FD1B-B4A5-4D80-8032-BD7096DA9D83}" type="pres">
      <dgm:prSet presAssocID="{06BFC8D5-6CAF-46E6-A891-17BC5115A66F}" presName="hierRoot1" presStyleCnt="0"/>
      <dgm:spPr/>
    </dgm:pt>
    <dgm:pt modelId="{0E23DF1C-9F2C-410A-AD68-F6B1CA57DD8B}" type="pres">
      <dgm:prSet presAssocID="{06BFC8D5-6CAF-46E6-A891-17BC5115A66F}" presName="composite" presStyleCnt="0"/>
      <dgm:spPr/>
    </dgm:pt>
    <dgm:pt modelId="{E1239BEC-6523-4B40-88DE-7CDC59CC7E6E}" type="pres">
      <dgm:prSet presAssocID="{06BFC8D5-6CAF-46E6-A891-17BC5115A66F}" presName="background" presStyleLbl="node0" presStyleIdx="0" presStyleCnt="1"/>
      <dgm:spPr/>
    </dgm:pt>
    <dgm:pt modelId="{CA17A2AB-8748-48A2-9E7F-F9553F471AB6}" type="pres">
      <dgm:prSet presAssocID="{06BFC8D5-6CAF-46E6-A891-17BC5115A66F}" presName="text" presStyleLbl="fgAcc0" presStyleIdx="0" presStyleCnt="1">
        <dgm:presLayoutVars>
          <dgm:chPref val="3"/>
        </dgm:presLayoutVars>
      </dgm:prSet>
      <dgm:spPr/>
    </dgm:pt>
    <dgm:pt modelId="{CE40FF8D-E1B3-41BC-89EE-417150AE11B7}" type="pres">
      <dgm:prSet presAssocID="{06BFC8D5-6CAF-46E6-A891-17BC5115A66F}" presName="hierChild2" presStyleCnt="0"/>
      <dgm:spPr/>
    </dgm:pt>
  </dgm:ptLst>
  <dgm:cxnLst>
    <dgm:cxn modelId="{B7643420-8B11-4BE8-BC6C-A92F99DB5BA3}" type="presOf" srcId="{06BFC8D5-6CAF-46E6-A891-17BC5115A66F}" destId="{CA17A2AB-8748-48A2-9E7F-F9553F471AB6}" srcOrd="0" destOrd="0" presId="urn:microsoft.com/office/officeart/2005/8/layout/hierarchy1"/>
    <dgm:cxn modelId="{C1112FA6-18D8-414A-8FAE-AEC9D36E449E}" srcId="{9F46C150-A611-4028-9291-C7282160212D}" destId="{06BFC8D5-6CAF-46E6-A891-17BC5115A66F}" srcOrd="0" destOrd="0" parTransId="{9DC3A372-48EB-49C5-B243-1D2BE0FAE175}" sibTransId="{2D3C8D27-7276-44BE-8FC7-0E3EF6883E0A}"/>
    <dgm:cxn modelId="{00D40ECF-D300-4789-97B8-AD350DE9FAE4}" type="presOf" srcId="{9F46C150-A611-4028-9291-C7282160212D}" destId="{ECB80955-D0BA-49D0-B5CB-90603B3DF68D}" srcOrd="0" destOrd="0" presId="urn:microsoft.com/office/officeart/2005/8/layout/hierarchy1"/>
    <dgm:cxn modelId="{714B4BD8-76CC-47B8-8194-8DB8BB836F63}" type="presParOf" srcId="{ECB80955-D0BA-49D0-B5CB-90603B3DF68D}" destId="{F4E7FD1B-B4A5-4D80-8032-BD7096DA9D83}" srcOrd="0" destOrd="0" presId="urn:microsoft.com/office/officeart/2005/8/layout/hierarchy1"/>
    <dgm:cxn modelId="{49913596-8135-498F-94A6-794AB334B2F2}" type="presParOf" srcId="{F4E7FD1B-B4A5-4D80-8032-BD7096DA9D83}" destId="{0E23DF1C-9F2C-410A-AD68-F6B1CA57DD8B}" srcOrd="0" destOrd="0" presId="urn:microsoft.com/office/officeart/2005/8/layout/hierarchy1"/>
    <dgm:cxn modelId="{3B99A269-0DB7-49CA-997B-6D5CB5BF2FAA}" type="presParOf" srcId="{0E23DF1C-9F2C-410A-AD68-F6B1CA57DD8B}" destId="{E1239BEC-6523-4B40-88DE-7CDC59CC7E6E}" srcOrd="0" destOrd="0" presId="urn:microsoft.com/office/officeart/2005/8/layout/hierarchy1"/>
    <dgm:cxn modelId="{F029D142-6EC9-4792-939C-EA32C104C681}" type="presParOf" srcId="{0E23DF1C-9F2C-410A-AD68-F6B1CA57DD8B}" destId="{CA17A2AB-8748-48A2-9E7F-F9553F471AB6}" srcOrd="1" destOrd="0" presId="urn:microsoft.com/office/officeart/2005/8/layout/hierarchy1"/>
    <dgm:cxn modelId="{6DBEE262-9A07-44AB-840A-848594D5C2C0}" type="presParOf" srcId="{F4E7FD1B-B4A5-4D80-8032-BD7096DA9D83}" destId="{CE40FF8D-E1B3-41BC-89EE-417150AE11B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46C150-A611-4028-9291-C7282160212D}"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06BFC8D5-6CAF-46E6-A891-17BC5115A66F}">
      <dgm:prSet phldr="0"/>
      <dgm:spPr/>
      <dgm:t>
        <a:bodyPr/>
        <a:lstStyle/>
        <a:p>
          <a:pPr algn="l">
            <a:lnSpc>
              <a:spcPct val="90000"/>
            </a:lnSpc>
          </a:pPr>
          <a:r>
            <a:rPr lang="en-US" dirty="0">
              <a:solidFill>
                <a:schemeClr val="tx1"/>
              </a:solidFill>
              <a:latin typeface="Georgia"/>
            </a:rPr>
            <a:t>"</a:t>
          </a:r>
          <a:r>
            <a:rPr lang="en-US" dirty="0">
              <a:solidFill>
                <a:schemeClr val="tx1"/>
              </a:solidFill>
            </a:rPr>
            <a:t>We must strike or perish. The </a:t>
          </a:r>
          <a:r>
            <a:rPr lang="en-US" i="1" dirty="0">
              <a:solidFill>
                <a:schemeClr val="tx1"/>
              </a:solidFill>
            </a:rPr>
            <a:t>United States </a:t>
          </a:r>
          <a:r>
            <a:rPr lang="en-US" dirty="0">
              <a:solidFill>
                <a:schemeClr val="tx1"/>
              </a:solidFill>
            </a:rPr>
            <a:t>were compelled to “unbury the tomahawk,” or become </a:t>
          </a:r>
          <a:r>
            <a:rPr lang="en-US" i="1" dirty="0">
              <a:solidFill>
                <a:schemeClr val="tx1"/>
              </a:solidFill>
            </a:rPr>
            <a:t>colonies</a:t>
          </a:r>
          <a:r>
            <a:rPr lang="en-US" dirty="0">
              <a:solidFill>
                <a:schemeClr val="tx1"/>
              </a:solidFill>
            </a:rPr>
            <a:t>. We have solemnly determined on the former, and may God speed the cause</a:t>
          </a:r>
          <a:r>
            <a:rPr lang="en-US" dirty="0">
              <a:solidFill>
                <a:schemeClr val="tx1"/>
              </a:solidFill>
              <a:latin typeface="Georgia"/>
            </a:rPr>
            <a:t>."</a:t>
          </a:r>
          <a:endParaRPr lang="en-US" dirty="0">
            <a:solidFill>
              <a:schemeClr val="tx1"/>
            </a:solidFill>
          </a:endParaRPr>
        </a:p>
      </dgm:t>
    </dgm:pt>
    <dgm:pt modelId="{9DC3A372-48EB-49C5-B243-1D2BE0FAE175}" type="parTrans" cxnId="{C1112FA6-18D8-414A-8FAE-AEC9D36E449E}">
      <dgm:prSet/>
      <dgm:spPr/>
      <dgm:t>
        <a:bodyPr/>
        <a:lstStyle/>
        <a:p>
          <a:endParaRPr lang="en-US"/>
        </a:p>
      </dgm:t>
    </dgm:pt>
    <dgm:pt modelId="{2D3C8D27-7276-44BE-8FC7-0E3EF6883E0A}" type="sibTrans" cxnId="{C1112FA6-18D8-414A-8FAE-AEC9D36E449E}">
      <dgm:prSet/>
      <dgm:spPr/>
      <dgm:t>
        <a:bodyPr/>
        <a:lstStyle/>
        <a:p>
          <a:endParaRPr lang="en-US"/>
        </a:p>
      </dgm:t>
    </dgm:pt>
    <dgm:pt modelId="{97D1CFEF-D54C-41DC-9552-32E26067280A}">
      <dgm:prSet phldr="0"/>
      <dgm:spPr/>
      <dgm:t>
        <a:bodyPr/>
        <a:lstStyle/>
        <a:p>
          <a:pPr algn="l" rtl="0">
            <a:lnSpc>
              <a:spcPct val="90000"/>
            </a:lnSpc>
          </a:pPr>
          <a:r>
            <a:rPr lang="en-US" dirty="0">
              <a:solidFill>
                <a:schemeClr val="tx1"/>
              </a:solidFill>
              <a:latin typeface="Georgia"/>
              <a:cs typeface="Arial"/>
            </a:rPr>
            <a:t>"A war of invasion may invite a retort of invasion. When we visit the peaceable, and as to us innocent, colonies of Great Britain with the horrors of war, can we be assured that our own coasts will not be visited with like horrors?"</a:t>
          </a:r>
        </a:p>
      </dgm:t>
    </dgm:pt>
    <dgm:pt modelId="{C0F30A78-9A29-4917-A2BF-9FC36388F948}" type="parTrans" cxnId="{DE769B5B-B7A0-4DEC-A54A-5DC80CB51D6B}">
      <dgm:prSet/>
      <dgm:spPr/>
    </dgm:pt>
    <dgm:pt modelId="{DD133BE2-B3B4-409F-937B-D2225C1CC57E}" type="sibTrans" cxnId="{DE769B5B-B7A0-4DEC-A54A-5DC80CB51D6B}">
      <dgm:prSet/>
      <dgm:spPr/>
    </dgm:pt>
    <dgm:pt modelId="{ECB80955-D0BA-49D0-B5CB-90603B3DF68D}" type="pres">
      <dgm:prSet presAssocID="{9F46C150-A611-4028-9291-C7282160212D}" presName="hierChild1" presStyleCnt="0">
        <dgm:presLayoutVars>
          <dgm:chPref val="1"/>
          <dgm:dir/>
          <dgm:animOne val="branch"/>
          <dgm:animLvl val="lvl"/>
          <dgm:resizeHandles/>
        </dgm:presLayoutVars>
      </dgm:prSet>
      <dgm:spPr/>
    </dgm:pt>
    <dgm:pt modelId="{F4E7FD1B-B4A5-4D80-8032-BD7096DA9D83}" type="pres">
      <dgm:prSet presAssocID="{06BFC8D5-6CAF-46E6-A891-17BC5115A66F}" presName="hierRoot1" presStyleCnt="0"/>
      <dgm:spPr/>
    </dgm:pt>
    <dgm:pt modelId="{0E23DF1C-9F2C-410A-AD68-F6B1CA57DD8B}" type="pres">
      <dgm:prSet presAssocID="{06BFC8D5-6CAF-46E6-A891-17BC5115A66F}" presName="composite" presStyleCnt="0"/>
      <dgm:spPr/>
    </dgm:pt>
    <dgm:pt modelId="{E1239BEC-6523-4B40-88DE-7CDC59CC7E6E}" type="pres">
      <dgm:prSet presAssocID="{06BFC8D5-6CAF-46E6-A891-17BC5115A66F}" presName="background" presStyleLbl="node0" presStyleIdx="0" presStyleCnt="2"/>
      <dgm:spPr/>
    </dgm:pt>
    <dgm:pt modelId="{CA17A2AB-8748-48A2-9E7F-F9553F471AB6}" type="pres">
      <dgm:prSet presAssocID="{06BFC8D5-6CAF-46E6-A891-17BC5115A66F}" presName="text" presStyleLbl="fgAcc0" presStyleIdx="0" presStyleCnt="2">
        <dgm:presLayoutVars>
          <dgm:chPref val="3"/>
        </dgm:presLayoutVars>
      </dgm:prSet>
      <dgm:spPr/>
    </dgm:pt>
    <dgm:pt modelId="{CE40FF8D-E1B3-41BC-89EE-417150AE11B7}" type="pres">
      <dgm:prSet presAssocID="{06BFC8D5-6CAF-46E6-A891-17BC5115A66F}" presName="hierChild2" presStyleCnt="0"/>
      <dgm:spPr/>
    </dgm:pt>
    <dgm:pt modelId="{1AD5D553-AB9C-486A-8ECD-465AD6107945}" type="pres">
      <dgm:prSet presAssocID="{97D1CFEF-D54C-41DC-9552-32E26067280A}" presName="hierRoot1" presStyleCnt="0"/>
      <dgm:spPr/>
    </dgm:pt>
    <dgm:pt modelId="{0EF7C599-A571-4575-9800-040CAEDC45AF}" type="pres">
      <dgm:prSet presAssocID="{97D1CFEF-D54C-41DC-9552-32E26067280A}" presName="composite" presStyleCnt="0"/>
      <dgm:spPr/>
    </dgm:pt>
    <dgm:pt modelId="{65D372ED-85A1-41A4-9118-1BEEF9A03AFD}" type="pres">
      <dgm:prSet presAssocID="{97D1CFEF-D54C-41DC-9552-32E26067280A}" presName="background" presStyleLbl="node0" presStyleIdx="1" presStyleCnt="2"/>
      <dgm:spPr/>
    </dgm:pt>
    <dgm:pt modelId="{2EFFFA61-ABB3-4623-B74B-6B15124599FC}" type="pres">
      <dgm:prSet presAssocID="{97D1CFEF-D54C-41DC-9552-32E26067280A}" presName="text" presStyleLbl="fgAcc0" presStyleIdx="1" presStyleCnt="2">
        <dgm:presLayoutVars>
          <dgm:chPref val="3"/>
        </dgm:presLayoutVars>
      </dgm:prSet>
      <dgm:spPr/>
    </dgm:pt>
    <dgm:pt modelId="{E49FD843-9DC5-4625-9EF4-3A4B2C666734}" type="pres">
      <dgm:prSet presAssocID="{97D1CFEF-D54C-41DC-9552-32E26067280A}" presName="hierChild2" presStyleCnt="0"/>
      <dgm:spPr/>
    </dgm:pt>
  </dgm:ptLst>
  <dgm:cxnLst>
    <dgm:cxn modelId="{DE769B5B-B7A0-4DEC-A54A-5DC80CB51D6B}" srcId="{9F46C150-A611-4028-9291-C7282160212D}" destId="{97D1CFEF-D54C-41DC-9552-32E26067280A}" srcOrd="1" destOrd="0" parTransId="{C0F30A78-9A29-4917-A2BF-9FC36388F948}" sibTransId="{DD133BE2-B3B4-409F-937B-D2225C1CC57E}"/>
    <dgm:cxn modelId="{C1112FA6-18D8-414A-8FAE-AEC9D36E449E}" srcId="{9F46C150-A611-4028-9291-C7282160212D}" destId="{06BFC8D5-6CAF-46E6-A891-17BC5115A66F}" srcOrd="0" destOrd="0" parTransId="{9DC3A372-48EB-49C5-B243-1D2BE0FAE175}" sibTransId="{2D3C8D27-7276-44BE-8FC7-0E3EF6883E0A}"/>
    <dgm:cxn modelId="{3B4901B6-BB4E-47A8-8096-EC570B6417B7}" type="presOf" srcId="{97D1CFEF-D54C-41DC-9552-32E26067280A}" destId="{2EFFFA61-ABB3-4623-B74B-6B15124599FC}" srcOrd="0" destOrd="0" presId="urn:microsoft.com/office/officeart/2005/8/layout/hierarchy1"/>
    <dgm:cxn modelId="{3C79FFCD-195D-435F-9D57-965C3C9D084A}" type="presOf" srcId="{06BFC8D5-6CAF-46E6-A891-17BC5115A66F}" destId="{CA17A2AB-8748-48A2-9E7F-F9553F471AB6}" srcOrd="0" destOrd="0" presId="urn:microsoft.com/office/officeart/2005/8/layout/hierarchy1"/>
    <dgm:cxn modelId="{00D40ECF-D300-4789-97B8-AD350DE9FAE4}" type="presOf" srcId="{9F46C150-A611-4028-9291-C7282160212D}" destId="{ECB80955-D0BA-49D0-B5CB-90603B3DF68D}" srcOrd="0" destOrd="0" presId="urn:microsoft.com/office/officeart/2005/8/layout/hierarchy1"/>
    <dgm:cxn modelId="{D97B7E64-BDE1-4119-9B91-A0A2F170BC08}" type="presParOf" srcId="{ECB80955-D0BA-49D0-B5CB-90603B3DF68D}" destId="{F4E7FD1B-B4A5-4D80-8032-BD7096DA9D83}" srcOrd="0" destOrd="0" presId="urn:microsoft.com/office/officeart/2005/8/layout/hierarchy1"/>
    <dgm:cxn modelId="{802520EA-DA56-44F6-BA78-67B596FA087C}" type="presParOf" srcId="{F4E7FD1B-B4A5-4D80-8032-BD7096DA9D83}" destId="{0E23DF1C-9F2C-410A-AD68-F6B1CA57DD8B}" srcOrd="0" destOrd="0" presId="urn:microsoft.com/office/officeart/2005/8/layout/hierarchy1"/>
    <dgm:cxn modelId="{19D35C94-E04C-42E2-B734-3BDCEB1F5B01}" type="presParOf" srcId="{0E23DF1C-9F2C-410A-AD68-F6B1CA57DD8B}" destId="{E1239BEC-6523-4B40-88DE-7CDC59CC7E6E}" srcOrd="0" destOrd="0" presId="urn:microsoft.com/office/officeart/2005/8/layout/hierarchy1"/>
    <dgm:cxn modelId="{F724E0F4-90B4-4964-9EAB-7415A67EF5FE}" type="presParOf" srcId="{0E23DF1C-9F2C-410A-AD68-F6B1CA57DD8B}" destId="{CA17A2AB-8748-48A2-9E7F-F9553F471AB6}" srcOrd="1" destOrd="0" presId="urn:microsoft.com/office/officeart/2005/8/layout/hierarchy1"/>
    <dgm:cxn modelId="{81151861-3E3A-44C7-A467-3EA99632BFE6}" type="presParOf" srcId="{F4E7FD1B-B4A5-4D80-8032-BD7096DA9D83}" destId="{CE40FF8D-E1B3-41BC-89EE-417150AE11B7}" srcOrd="1" destOrd="0" presId="urn:microsoft.com/office/officeart/2005/8/layout/hierarchy1"/>
    <dgm:cxn modelId="{A5220756-CA95-40E0-9C4C-B4290C64832C}" type="presParOf" srcId="{ECB80955-D0BA-49D0-B5CB-90603B3DF68D}" destId="{1AD5D553-AB9C-486A-8ECD-465AD6107945}" srcOrd="1" destOrd="0" presId="urn:microsoft.com/office/officeart/2005/8/layout/hierarchy1"/>
    <dgm:cxn modelId="{385008E4-E5F9-4E41-B09D-23266856FBD0}" type="presParOf" srcId="{1AD5D553-AB9C-486A-8ECD-465AD6107945}" destId="{0EF7C599-A571-4575-9800-040CAEDC45AF}" srcOrd="0" destOrd="0" presId="urn:microsoft.com/office/officeart/2005/8/layout/hierarchy1"/>
    <dgm:cxn modelId="{F67AD249-A129-4073-B7F1-490AC28E2438}" type="presParOf" srcId="{0EF7C599-A571-4575-9800-040CAEDC45AF}" destId="{65D372ED-85A1-41A4-9118-1BEEF9A03AFD}" srcOrd="0" destOrd="0" presId="urn:microsoft.com/office/officeart/2005/8/layout/hierarchy1"/>
    <dgm:cxn modelId="{DDE4D795-30FA-4AAE-BCF1-59C5FD9D80CD}" type="presParOf" srcId="{0EF7C599-A571-4575-9800-040CAEDC45AF}" destId="{2EFFFA61-ABB3-4623-B74B-6B15124599FC}" srcOrd="1" destOrd="0" presId="urn:microsoft.com/office/officeart/2005/8/layout/hierarchy1"/>
    <dgm:cxn modelId="{4CB986A6-86B1-4B36-8286-5BFF4178E066}" type="presParOf" srcId="{1AD5D553-AB9C-486A-8ECD-465AD6107945}" destId="{E49FD843-9DC5-4625-9EF4-3A4B2C66673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39BEC-6523-4B40-88DE-7CDC59CC7E6E}">
      <dsp:nvSpPr>
        <dsp:cNvPr id="0" name=""/>
        <dsp:cNvSpPr/>
      </dsp:nvSpPr>
      <dsp:spPr>
        <a:xfrm>
          <a:off x="0" y="3985"/>
          <a:ext cx="4988816" cy="31678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17A2AB-8748-48A2-9E7F-F9553F471AB6}">
      <dsp:nvSpPr>
        <dsp:cNvPr id="0" name=""/>
        <dsp:cNvSpPr/>
      </dsp:nvSpPr>
      <dsp:spPr>
        <a:xfrm>
          <a:off x="554312" y="530583"/>
          <a:ext cx="4988816" cy="31678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latin typeface="Georgia"/>
            </a:rPr>
            <a:t>"That incendiary, </a:t>
          </a:r>
          <a:r>
            <a:rPr lang="en-US" sz="2600" kern="1200">
              <a:solidFill>
                <a:schemeClr val="tx1"/>
              </a:solidFill>
            </a:rPr>
            <a:t>the </a:t>
          </a:r>
          <a:r>
            <a:rPr lang="en-US" sz="2600" kern="1200">
              <a:solidFill>
                <a:schemeClr val="tx1"/>
              </a:solidFill>
              <a:latin typeface="Georgia"/>
            </a:rPr>
            <a:t>emissary </a:t>
          </a:r>
          <a:r>
            <a:rPr lang="en-US" sz="2600" kern="1200">
              <a:solidFill>
                <a:schemeClr val="tx1"/>
              </a:solidFill>
            </a:rPr>
            <a:t>of the </a:t>
          </a:r>
          <a:r>
            <a:rPr lang="en-US" sz="2600" kern="1200">
              <a:solidFill>
                <a:schemeClr val="tx1"/>
              </a:solidFill>
              <a:latin typeface="Georgia"/>
            </a:rPr>
            <a:t>Prophet</a:t>
          </a:r>
          <a:r>
            <a:rPr lang="en-US" sz="2600" kern="1200">
              <a:solidFill>
                <a:schemeClr val="tx1"/>
              </a:solidFill>
            </a:rPr>
            <a:t>,</a:t>
          </a:r>
          <a:r>
            <a:rPr lang="en-US" sz="2600" kern="1200">
              <a:solidFill>
                <a:schemeClr val="tx1"/>
              </a:solidFill>
              <a:latin typeface="Georgia"/>
            </a:rPr>
            <a:t> who is himself</a:t>
          </a:r>
          <a:r>
            <a:rPr lang="en-US" sz="2600" kern="1200">
              <a:solidFill>
                <a:schemeClr val="tx1"/>
              </a:solidFill>
            </a:rPr>
            <a:t> the </a:t>
          </a:r>
          <a:r>
            <a:rPr lang="en-US" sz="2600" kern="1200">
              <a:solidFill>
                <a:schemeClr val="tx1"/>
              </a:solidFill>
              <a:latin typeface="Georgia"/>
            </a:rPr>
            <a:t>tool of England</a:t>
          </a:r>
          <a:r>
            <a:rPr lang="en-US" sz="2600" kern="1200">
              <a:solidFill>
                <a:schemeClr val="tx1"/>
              </a:solidFill>
            </a:rPr>
            <a:t>, </a:t>
          </a:r>
          <a:r>
            <a:rPr lang="en-US" sz="2600" kern="1200">
              <a:solidFill>
                <a:schemeClr val="tx1"/>
              </a:solidFill>
              <a:latin typeface="Georgia"/>
            </a:rPr>
            <a:t>has caused our frontier </a:t>
          </a:r>
          <a:r>
            <a:rPr lang="en-US" sz="2600" kern="1200">
              <a:solidFill>
                <a:schemeClr val="tx1"/>
              </a:solidFill>
            </a:rPr>
            <a:t>to </a:t>
          </a:r>
          <a:r>
            <a:rPr lang="en-US" sz="2600" kern="1200">
              <a:solidFill>
                <a:schemeClr val="tx1"/>
              </a:solidFill>
              <a:latin typeface="Georgia"/>
            </a:rPr>
            <a:t>be stained with blood</a:t>
          </a:r>
          <a:r>
            <a:rPr lang="en-US" sz="2600" kern="1200">
              <a:solidFill>
                <a:schemeClr val="tx1"/>
              </a:solidFill>
            </a:rPr>
            <a:t>, and </a:t>
          </a:r>
          <a:r>
            <a:rPr lang="en-US" sz="2600" kern="1200">
              <a:solidFill>
                <a:schemeClr val="tx1"/>
              </a:solidFill>
              <a:latin typeface="Georgia"/>
            </a:rPr>
            <a:t>our peaceful citizens to fly in terror from their once happy abodes."</a:t>
          </a:r>
        </a:p>
      </dsp:txBody>
      <dsp:txXfrm>
        <a:off x="647097" y="623368"/>
        <a:ext cx="4803246" cy="2982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39BEC-6523-4B40-88DE-7CDC59CC7E6E}">
      <dsp:nvSpPr>
        <dsp:cNvPr id="0" name=""/>
        <dsp:cNvSpPr/>
      </dsp:nvSpPr>
      <dsp:spPr>
        <a:xfrm>
          <a:off x="1373" y="74921"/>
          <a:ext cx="4820106" cy="3060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17A2AB-8748-48A2-9E7F-F9553F471AB6}">
      <dsp:nvSpPr>
        <dsp:cNvPr id="0" name=""/>
        <dsp:cNvSpPr/>
      </dsp:nvSpPr>
      <dsp:spPr>
        <a:xfrm>
          <a:off x="536940" y="583710"/>
          <a:ext cx="4820106" cy="30607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latin typeface="Georgia"/>
            </a:rPr>
            <a:t>"</a:t>
          </a:r>
          <a:r>
            <a:rPr lang="en-US" sz="2500" kern="1200" dirty="0">
              <a:solidFill>
                <a:schemeClr val="tx1"/>
              </a:solidFill>
            </a:rPr>
            <a:t>We must strike or perish. The </a:t>
          </a:r>
          <a:r>
            <a:rPr lang="en-US" sz="2500" i="1" kern="1200" dirty="0">
              <a:solidFill>
                <a:schemeClr val="tx1"/>
              </a:solidFill>
            </a:rPr>
            <a:t>United States </a:t>
          </a:r>
          <a:r>
            <a:rPr lang="en-US" sz="2500" kern="1200" dirty="0">
              <a:solidFill>
                <a:schemeClr val="tx1"/>
              </a:solidFill>
            </a:rPr>
            <a:t>were compelled to “unbury the tomahawk,” or become </a:t>
          </a:r>
          <a:r>
            <a:rPr lang="en-US" sz="2500" i="1" kern="1200" dirty="0">
              <a:solidFill>
                <a:schemeClr val="tx1"/>
              </a:solidFill>
            </a:rPr>
            <a:t>colonies</a:t>
          </a:r>
          <a:r>
            <a:rPr lang="en-US" sz="2500" kern="1200" dirty="0">
              <a:solidFill>
                <a:schemeClr val="tx1"/>
              </a:solidFill>
            </a:rPr>
            <a:t>. We have solemnly determined on the former, and may God speed the cause</a:t>
          </a:r>
          <a:r>
            <a:rPr lang="en-US" sz="2500" kern="1200" dirty="0">
              <a:solidFill>
                <a:schemeClr val="tx1"/>
              </a:solidFill>
              <a:latin typeface="Georgia"/>
            </a:rPr>
            <a:t>."</a:t>
          </a:r>
          <a:endParaRPr lang="en-US" sz="2500" kern="1200" dirty="0">
            <a:solidFill>
              <a:schemeClr val="tx1"/>
            </a:solidFill>
          </a:endParaRPr>
        </a:p>
      </dsp:txBody>
      <dsp:txXfrm>
        <a:off x="626587" y="673357"/>
        <a:ext cx="4640812" cy="2881473"/>
      </dsp:txXfrm>
    </dsp:sp>
    <dsp:sp modelId="{65D372ED-85A1-41A4-9118-1BEEF9A03AFD}">
      <dsp:nvSpPr>
        <dsp:cNvPr id="0" name=""/>
        <dsp:cNvSpPr/>
      </dsp:nvSpPr>
      <dsp:spPr>
        <a:xfrm>
          <a:off x="5892614" y="74921"/>
          <a:ext cx="4820106" cy="3060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EFFFA61-ABB3-4623-B74B-6B15124599FC}">
      <dsp:nvSpPr>
        <dsp:cNvPr id="0" name=""/>
        <dsp:cNvSpPr/>
      </dsp:nvSpPr>
      <dsp:spPr>
        <a:xfrm>
          <a:off x="6428182" y="583710"/>
          <a:ext cx="4820106" cy="30607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solidFill>
                <a:schemeClr val="tx1"/>
              </a:solidFill>
              <a:latin typeface="Georgia"/>
              <a:cs typeface="Arial"/>
            </a:rPr>
            <a:t>"A war of invasion may invite a retort of invasion. When we visit the peaceable, and as to us innocent, colonies of Great Britain with the horrors of war, can we be assured that our own coasts will not be visited with like horrors?"</a:t>
          </a:r>
        </a:p>
      </dsp:txBody>
      <dsp:txXfrm>
        <a:off x="6517829" y="673357"/>
        <a:ext cx="4640812" cy="28814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umanitiestexas.org/archives/digital-repository/bevan-chesapeake-vs-leopard-june-21-180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war-1812/battles/tippecano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battlefields.org/learn/biographies/tenskwatawa" TargetMode="External"/><Relationship Id="rId4" Type="http://schemas.openxmlformats.org/officeDocument/2006/relationships/hyperlink" Target="https://www.battlefields.org/learn/articles/william-henry-harrison-tippecanoe-and-political-spin-too"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primary-sources/1812-tecumsehs-promise-regarding-peace-and-war"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loc.gov/resource/cph.3b50295/" TargetMode="External"/><Relationship Id="rId5" Type="http://schemas.openxmlformats.org/officeDocument/2006/relationships/hyperlink" Target="https://www.battlefields.org/learn/articles/native-american-involvement-war-1812" TargetMode="External"/><Relationship Id="rId4" Type="http://schemas.openxmlformats.org/officeDocument/2006/relationships/hyperlink" Target="https://www.battlefields.org/learn/primary-sources/1812-a-terrible-vengeanc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battlefields.org/learn/primary-sources/compromise-1850" TargetMode="External"/><Relationship Id="rId3" Type="http://schemas.openxmlformats.org/officeDocument/2006/relationships/hyperlink" Target="https://www.battlefields.org/learn/biographies/henry-clay" TargetMode="External"/><Relationship Id="rId7" Type="http://schemas.openxmlformats.org/officeDocument/2006/relationships/hyperlink" Target="https://www.battlefields.org/learn/articles/brief-overview-war-1812"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pg.si.edu/object/npg_NPG.65.58?destination=node/63231%3Fedan_local%3D1%26edan_q%3Djohn%252Bc%252Bcalhoun" TargetMode="External"/><Relationship Id="rId5" Type="http://schemas.openxmlformats.org/officeDocument/2006/relationships/hyperlink" Target="https://www.battlefields.org/learn/biographies/john-c-calhoun" TargetMode="External"/><Relationship Id="rId4" Type="http://schemas.openxmlformats.org/officeDocument/2006/relationships/hyperlink" Target="https://npg.si.edu/object/npg_NPG.65.43?destination=node/63231%3Fedan_q%3Dhenry%2520clay" TargetMode="External"/><Relationship Id="rId9" Type="http://schemas.openxmlformats.org/officeDocument/2006/relationships/hyperlink" Target="https://www.battlefields.org/learn/articles/mexico-will-poison-u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pg.si.edu/exhibit/1812/pop-ups/05-06.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battlefields.org/learn/videos/war-1812" TargetMode="External"/><Relationship Id="rId4" Type="http://schemas.openxmlformats.org/officeDocument/2006/relationships/hyperlink" Target="https://www.battlefields.org/learn/primary-sources/james-madison-war-message-congres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attlefield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attlefields.org/learn/articles/expansion-and-exploration-new-republic-louisiana-purchase-and-lewis-and-clar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istory.com/topics/european-history/napole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attlefields.org/learn/articles/napoleon-and-united-stat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istory.navy.mil/content/history/museums/nmusn/explore/photography/ships-us/ships-usn-c/uss-constellation-frigate-1797-1853/kn-3491.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attlefields.org/learn/articles/quasi-wa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videos/untold/what-caused-war-181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Impressment#/media/File:Caricature-1780-press_gang.jp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battlefields.org/learn/biographies/james-barron" TargetMode="External"/><Relationship Id="rId4" Type="http://schemas.openxmlformats.org/officeDocument/2006/relationships/hyperlink" Target="https://www.battlefields.org/learn/articles/impressment"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battlefields.org/learn/primary-sources/bill-rights" TargetMode="External"/><Relationship Id="rId3" Type="http://schemas.openxmlformats.org/officeDocument/2006/relationships/hyperlink" Target="https://www.battlefields.org/learn/biographies/james-madison" TargetMode="External"/><Relationship Id="rId7" Type="http://schemas.openxmlformats.org/officeDocument/2006/relationships/hyperlink" Target="https://www.battlefields.org/learn/primary-sources/1807-embargo"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battlefields.org/learn/articles/foreign-policy-early-republic" TargetMode="External"/><Relationship Id="rId5" Type="http://schemas.openxmlformats.org/officeDocument/2006/relationships/hyperlink" Target="https://www.battlefields.org/learn/articles/embargos-economic-warfare-eve-war-1812" TargetMode="External"/><Relationship Id="rId4" Type="http://schemas.openxmlformats.org/officeDocument/2006/relationships/hyperlink" Target="https://npg.si.edu/object/npg_NPG.87.58.4?destination=node/63231%3Fedan_local%3D1%26edan_q%3Djames%252Bmadison" TargetMode="External"/><Relationship Id="rId9" Type="http://schemas.openxmlformats.org/officeDocument/2006/relationships/hyperlink" Target="https://www.battlefields.org/learn/war-181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cherche-collection-search.bac-lac.gc.ca/eng/home/record?app=fonandcol&amp;IdNumber=283723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battlefields.org/learn/biographies/henry-procter" TargetMode="External"/><Relationship Id="rId3" Type="http://schemas.openxmlformats.org/officeDocument/2006/relationships/hyperlink" Target="https://www.battlefields.org/learn/biographies/tecumseh" TargetMode="External"/><Relationship Id="rId7" Type="http://schemas.openxmlformats.org/officeDocument/2006/relationships/hyperlink" Target="https://www.battlefields.org/learn/war-1812/battles/tippecano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pg.si.edu/object/npg_NPG.96.201?destination=node/63231%3Fedan_local%3D1%26edan_q%3Dwilliam%252Bhenry%252Bharrison" TargetMode="External"/><Relationship Id="rId11" Type="http://schemas.openxmlformats.org/officeDocument/2006/relationships/hyperlink" Target="https://www.battlefields.org/learn/battles/tippecanoe" TargetMode="External"/><Relationship Id="rId5" Type="http://schemas.openxmlformats.org/officeDocument/2006/relationships/hyperlink" Target="https://www.battlefields.org/learn/biographies/william-henry-harrison" TargetMode="External"/><Relationship Id="rId10" Type="http://schemas.openxmlformats.org/officeDocument/2006/relationships/hyperlink" Target="https://www.battlefields.org/learn/biographies/tenskwatawa" TargetMode="External"/><Relationship Id="rId4" Type="http://schemas.openxmlformats.org/officeDocument/2006/relationships/hyperlink" Target="https://kids.britannica.com/kids/article/Tecumseh/353839" TargetMode="External"/><Relationship Id="rId9" Type="http://schemas.openxmlformats.org/officeDocument/2006/relationships/hyperlink" Target="https://www.battlefields.org/node/313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t>"Chesapeake vs. Leopard, June 21, 1807" painting </a:t>
            </a:r>
            <a:r>
              <a:rPr lang="en-US" dirty="0">
                <a:hlinkClick r:id="rId3"/>
              </a:rPr>
              <a:t>https://www.humanitiestexas.org/archives/digital-repository/bevan-chesapeake-vs-leopard-june-21-1807</a:t>
            </a:r>
            <a:endParaRPr lang="en-US" dirty="0"/>
          </a:p>
          <a:p>
            <a:endParaRPr lang="en-US">
              <a:cs typeface="Calibri" panose="020F0502020204030204"/>
            </a:endParaRPr>
          </a:p>
          <a:p>
            <a:r>
              <a:rPr lang="en-US" dirty="0">
                <a:ea typeface="Calibri"/>
                <a:cs typeface="Calibri"/>
              </a:rPr>
              <a:t>Encourage students to think about how </a:t>
            </a:r>
            <a:r>
              <a:rPr lang="en-US" dirty="0"/>
              <a:t>there were many causes and that the nation was not united in the interest of going to war.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1178744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"Tippecanoe" article </a:t>
            </a:r>
            <a:r>
              <a:rPr lang="en-US" dirty="0">
                <a:hlinkClick r:id="rId3"/>
              </a:rPr>
              <a:t>https://www.battlefields.org/learn/war-1812/battles/tippecanoe</a:t>
            </a:r>
            <a:endParaRPr lang="en-US" dirty="0"/>
          </a:p>
          <a:p>
            <a:r>
              <a:rPr lang="en-US" dirty="0"/>
              <a:t>"William Henry Harrison: Tippecanoe and Political Spin Too" article </a:t>
            </a:r>
            <a:r>
              <a:rPr lang="en-US" dirty="0">
                <a:hlinkClick r:id="rId4"/>
              </a:rPr>
              <a:t>https://www.battlefields.org/learn/articles/william-henry-harrison-tippecanoe-and-political-spin-too</a:t>
            </a:r>
            <a:endParaRPr lang="en-US" dirty="0"/>
          </a:p>
          <a:p>
            <a:r>
              <a:rPr lang="en-US" dirty="0"/>
              <a:t>Tenskwatawa biography </a:t>
            </a:r>
            <a:r>
              <a:rPr lang="en-US" dirty="0">
                <a:hlinkClick r:id="rId5"/>
              </a:rPr>
              <a:t>https://battlefields.org/learn/biographies/tenskwatawa</a:t>
            </a:r>
            <a:endParaRPr lang="en-US" dirty="0"/>
          </a:p>
          <a:p>
            <a:endParaRPr lang="en-US" dirty="0"/>
          </a:p>
          <a:p>
            <a:r>
              <a:rPr lang="en-US" dirty="0"/>
              <a:t>Following the Treaty of Fort Wayne, an 1809 agreement requiring Indiana tribes to sell three million acres of land to the United States government, a Shawnee chief named Tecumseh, organized a confederation of Native American tribes to combat the horde of pioneers flooding into native lands. The organized resistance prompted Governor William Henry Harrison to lead roughly 1,000 soldiers and militiamen to destroy the Shawnee village “Prophetstown,” named for Tecumseh’s brother Tenskwatawa, “the Prophet,” and designed by Tecumseh to be the heart of the new Native American confederacy. When Harrison arrived on the evening of November 6, 1811, he was met with a white flag by one of Tenskwatawa’s followers, who requested a cease fire. Harrison and his force of mostly militiamen had held their positions and dispelled the warriors’ attacks. Disheartened, the native warriors returned to Prophetstown and discredited Tenskwatawa’s leadership and the spells that he had cast to protect them. The distrust for Tenskwatawa caused the Native Americans to immediately abandon Prophetstown, leaving it wide open for Harrison’s raid. On November 8, 1811, Harrison torched Prophetstown and began his long march back to Vincennes. Tecumseh returned to Prophetstown three months after the battle only to find it in ruins. It was the end of his dream of a Native American confederacy. The defeat at Tippecanoe prompted Tecumseh to ally his remaining forces with Great Britain during the War of 1812, where they would play an integral role in the British military success in the Great Lakes region in the coming years.</a:t>
            </a:r>
            <a:endParaRPr lang="en-US" dirty="0">
              <a:cs typeface="Calibri"/>
            </a:endParaRPr>
          </a:p>
          <a:p>
            <a:endParaRPr lang="en-US" dirty="0"/>
          </a:p>
          <a:p>
            <a:r>
              <a:rPr lang="en-US" i="1" dirty="0"/>
              <a:t>Possible discussion question: How did the Battle of Tippecanoe exacerbate the conflicts that led to the War of 1812?</a:t>
            </a:r>
            <a:endParaRPr lang="en-US" i="1"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404504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ea typeface="Calibri"/>
                <a:cs typeface="Calibri"/>
              </a:rPr>
              <a:t>Tecumseh's Promise regarding War and Peace primary source </a:t>
            </a:r>
            <a:r>
              <a:rPr lang="en-US" dirty="0">
                <a:hlinkClick r:id="rId3"/>
              </a:rPr>
              <a:t>https://www.battlefields.org/learn/primary-sources/1812-tecumsehs-promise-regarding-peace-and-war</a:t>
            </a:r>
            <a:r>
              <a:rPr lang="en-US" dirty="0"/>
              <a:t> </a:t>
            </a:r>
          </a:p>
          <a:p>
            <a:r>
              <a:rPr lang="en-US"/>
              <a:t>"Andrew Jackson to Willie Blount" primary source </a:t>
            </a:r>
            <a:r>
              <a:rPr lang="en-US" dirty="0">
                <a:hlinkClick r:id="rId4"/>
              </a:rPr>
              <a:t>https://www.battlefields.org/learn/primary-sources/1812-a-terrible-vengeance</a:t>
            </a:r>
            <a:r>
              <a:rPr lang="en-US" dirty="0"/>
              <a:t> </a:t>
            </a:r>
            <a:endParaRPr lang="en-US">
              <a:cs typeface="Calibri"/>
            </a:endParaRPr>
          </a:p>
          <a:p>
            <a:r>
              <a:rPr lang="en-US" dirty="0">
                <a:cs typeface="Calibri"/>
              </a:rPr>
              <a:t>"</a:t>
            </a:r>
            <a:r>
              <a:rPr lang="en-US" dirty="0"/>
              <a:t>Native American Involvement in the War of 1812" article </a:t>
            </a:r>
            <a:r>
              <a:rPr lang="en-US" dirty="0">
                <a:hlinkClick r:id="rId5"/>
              </a:rPr>
              <a:t>https://www.battlefields.org/learn/articles/native-american-involvement-war-1812</a:t>
            </a:r>
            <a:endParaRPr lang="en-US" dirty="0">
              <a:cs typeface="Calibri"/>
            </a:endParaRPr>
          </a:p>
          <a:p>
            <a:r>
              <a:rPr lang="en-US" dirty="0">
                <a:cs typeface="Calibri"/>
              </a:rPr>
              <a:t>"</a:t>
            </a:r>
            <a:r>
              <a:rPr lang="en-US" dirty="0"/>
              <a:t>Genl. Andrew Jackson: the hero of New Orleans" illustration </a:t>
            </a:r>
            <a:r>
              <a:rPr lang="en-US" dirty="0">
                <a:hlinkClick r:id="rId6"/>
              </a:rPr>
              <a:t>https://www.loc.gov/resource/cph.3b50295/</a:t>
            </a:r>
            <a:endParaRPr lang="en-US" dirty="0">
              <a:cs typeface="Calibri"/>
            </a:endParaRPr>
          </a:p>
          <a:p>
            <a:endParaRPr lang="en-US">
              <a:cs typeface="Calibri"/>
            </a:endParaRPr>
          </a:p>
          <a:p>
            <a:r>
              <a:rPr lang="en-US" dirty="0">
                <a:cs typeface="Calibri"/>
              </a:rPr>
              <a:t>Andrew Jackson maintained a long history of anti-indigenous words and actions. </a:t>
            </a:r>
            <a:r>
              <a:rPr lang="en-US" dirty="0"/>
              <a:t>As a major general, Jackson to led a force sent to suppress the Creek War of 1813. During his presidency, Jackson spearheaded and vehemently upheld the Indian Removal Act of 1830. </a:t>
            </a:r>
            <a:endParaRPr lang="en-US" dirty="0">
              <a:cs typeface="Calibri"/>
            </a:endParaRPr>
          </a:p>
          <a:p>
            <a:endParaRPr lang="en-US" dirty="0">
              <a:cs typeface="Calibri"/>
            </a:endParaRPr>
          </a:p>
          <a:p>
            <a:r>
              <a:rPr lang="en-US" i="1" dirty="0">
                <a:cs typeface="Calibri"/>
              </a:rPr>
              <a:t>Possible discussion question: What can we interpret about one American perspective toward Native Americans by reading this quote?</a:t>
            </a:r>
            <a:endParaRPr lang="en-US" i="1">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67631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ea typeface="Calibri"/>
                <a:cs typeface="Calibri"/>
              </a:rPr>
              <a:t>"</a:t>
            </a:r>
            <a:r>
              <a:rPr lang="en-US" dirty="0"/>
              <a:t>Warhawks vs. Federalists" article [link here]</a:t>
            </a:r>
            <a:endParaRPr lang="en-US" dirty="0">
              <a:cs typeface="Calibri"/>
            </a:endParaRPr>
          </a:p>
          <a:p>
            <a:r>
              <a:rPr lang="en-US" dirty="0">
                <a:cs typeface="Calibri"/>
              </a:rPr>
              <a:t>"The Rise of Political Parties" article [link here]</a:t>
            </a:r>
            <a:endParaRPr lang="en-US" dirty="0"/>
          </a:p>
          <a:p>
            <a:endParaRPr lang="en-US">
              <a:cs typeface="Calibri"/>
            </a:endParaRPr>
          </a:p>
          <a:p>
            <a:r>
              <a:rPr lang="en-US" dirty="0">
                <a:cs typeface="Calibri"/>
              </a:rPr>
              <a:t>[information here from "Warhawks vs. Federalists" article]</a:t>
            </a:r>
          </a:p>
          <a:p>
            <a:endParaRPr lang="en-US"/>
          </a:p>
          <a:p>
            <a:r>
              <a:rPr lang="en-US" i="1" dirty="0"/>
              <a:t>Possible discussion question: What similarities and differences do you between the War Hawks and the Federalists?</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3257823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"House Minority Response" primary source [link here]</a:t>
            </a:r>
          </a:p>
          <a:p>
            <a:r>
              <a:rPr lang="en-US" dirty="0"/>
              <a:t>"War against England" primary source [link here]</a:t>
            </a:r>
            <a:endParaRPr lang="en-US" dirty="0">
              <a:cs typeface="Calibri"/>
            </a:endParaRPr>
          </a:p>
          <a:p>
            <a:endParaRPr lang="en-US">
              <a:cs typeface="Calibri"/>
            </a:endParaRPr>
          </a:p>
          <a:p>
            <a:r>
              <a:rPr lang="en-US" i="1" dirty="0">
                <a:cs typeface="Calibri"/>
              </a:rPr>
              <a:t>Possible discussion question: Do both of these arguments support the same inherent cause to protect American interests? Why or why not?</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5032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ea typeface="Calibri"/>
                <a:cs typeface="Calibri"/>
              </a:rPr>
              <a:t>Henry Clay biography </a:t>
            </a:r>
            <a:r>
              <a:rPr lang="en-US" dirty="0">
                <a:hlinkClick r:id="rId3"/>
              </a:rPr>
              <a:t>https://www.battlefields.org/learn/biographies/henry-clay</a:t>
            </a:r>
            <a:endParaRPr lang="en-US" dirty="0">
              <a:ea typeface="Calibri"/>
              <a:cs typeface="Calibri"/>
              <a:hlinkClick r:id="rId3"/>
            </a:endParaRPr>
          </a:p>
          <a:p>
            <a:r>
              <a:rPr lang="en-US" dirty="0">
                <a:ea typeface="Calibri"/>
                <a:cs typeface="Calibri"/>
              </a:rPr>
              <a:t>Henry Clay portrait </a:t>
            </a:r>
            <a:r>
              <a:rPr lang="en-US" dirty="0">
                <a:hlinkClick r:id="rId4"/>
              </a:rPr>
              <a:t>https://npg.si.edu/object/npg_NPG.65.43?destination=node/63231%3Fedan_q%3Dhenry%2520clay</a:t>
            </a:r>
            <a:endParaRPr lang="en-US" dirty="0">
              <a:ea typeface="Calibri"/>
              <a:cs typeface="Calibri"/>
            </a:endParaRPr>
          </a:p>
          <a:p>
            <a:r>
              <a:rPr lang="en-US" dirty="0">
                <a:ea typeface="Calibri"/>
                <a:cs typeface="Calibri"/>
              </a:rPr>
              <a:t>John C. Calhoun biography </a:t>
            </a:r>
            <a:r>
              <a:rPr lang="en-US" dirty="0">
                <a:hlinkClick r:id="rId5"/>
              </a:rPr>
              <a:t>https://www.battlefields.org/learn/biographies/john-c-calhoun</a:t>
            </a:r>
            <a:endParaRPr lang="en-US" dirty="0">
              <a:ea typeface="Calibri"/>
              <a:cs typeface="Calibri"/>
            </a:endParaRPr>
          </a:p>
          <a:p>
            <a:r>
              <a:rPr lang="en-US" dirty="0">
                <a:ea typeface="Calibri"/>
                <a:cs typeface="Calibri"/>
              </a:rPr>
              <a:t>John C. Calhoun portrait </a:t>
            </a:r>
            <a:r>
              <a:rPr lang="en-US" dirty="0">
                <a:hlinkClick r:id="rId6"/>
              </a:rPr>
              <a:t>https://npg.si.edu/object/npg_NPG.65.58?destination=node/63231%3Fedan_local%3D1%26edan_q%3Djohn%252Bc%252Bcalhoun</a:t>
            </a:r>
            <a:endParaRPr lang="en-US" dirty="0">
              <a:ea typeface="Calibri"/>
              <a:cs typeface="Calibri"/>
              <a:hlinkClick r:id="rId6"/>
            </a:endParaRPr>
          </a:p>
          <a:p>
            <a:endParaRPr lang="en-US"/>
          </a:p>
          <a:p>
            <a:r>
              <a:rPr lang="en-US" dirty="0">
                <a:cs typeface="Calibri"/>
              </a:rPr>
              <a:t>Henry Clay</a:t>
            </a:r>
            <a:endParaRPr lang="en-US" dirty="0"/>
          </a:p>
          <a:p>
            <a:r>
              <a:rPr lang="en-US" dirty="0"/>
              <a:t>Although never President, Henry Clay dominated the American political landscape in the first half of the nineteenth century and remains one of the most influential men in Antebellum America. Clay maintained the reputation as "the Great Compromiser” throughout his career because he often favored and instigated compromise as opposed to the radical action that would propagate disunion. Clay remained a hardened nationalist throughout his entire political career. As a War Hawk, he actively encouraged war with Great Britain and supported the policies that provoked the</a:t>
            </a:r>
            <a:r>
              <a:rPr lang="en-US" dirty="0">
                <a:hlinkClick r:id="rId7"/>
              </a:rPr>
              <a:t> War of 1812.</a:t>
            </a:r>
            <a:r>
              <a:rPr lang="en-US" dirty="0"/>
              <a:t> Clay believed that economic prosperity required federal intervention in the economy. While Clay's plan, the American System, made headway in transportation networks, it also led to an economic crisis in early 1824. Clay’s final act of compromise was the </a:t>
            </a:r>
            <a:r>
              <a:rPr lang="en-US" dirty="0">
                <a:hlinkClick r:id="rId8"/>
              </a:rPr>
              <a:t>Compromise of 1850</a:t>
            </a:r>
            <a:r>
              <a:rPr lang="en-US" dirty="0"/>
              <a:t> which alleviated</a:t>
            </a:r>
            <a:r>
              <a:rPr lang="en-US" dirty="0">
                <a:hlinkClick r:id="rId9"/>
              </a:rPr>
              <a:t> tensions resulting from the Mexican Cession</a:t>
            </a:r>
            <a:r>
              <a:rPr lang="en-US" dirty="0"/>
              <a:t>.</a:t>
            </a:r>
            <a:endParaRPr lang="en-US" dirty="0">
              <a:cs typeface="Calibri"/>
            </a:endParaRPr>
          </a:p>
          <a:p>
            <a:endParaRPr lang="en-US" dirty="0">
              <a:cs typeface="Calibri"/>
            </a:endParaRPr>
          </a:p>
          <a:p>
            <a:r>
              <a:rPr lang="en-US" dirty="0">
                <a:cs typeface="Calibri"/>
              </a:rPr>
              <a:t>John C. Calhoun</a:t>
            </a:r>
            <a:endParaRPr lang="en-US" dirty="0">
              <a:ea typeface="Calibri"/>
              <a:cs typeface="Calibri" panose="020F0502020204030204"/>
            </a:endParaRPr>
          </a:p>
          <a:p>
            <a:r>
              <a:rPr lang="en-US" dirty="0"/>
              <a:t>John C. Calhoun served as one of the most influential politicians in the United States during the antebellum era, and his shifting political loyalties </a:t>
            </a:r>
            <a:r>
              <a:rPr lang="en-US" dirty="0" err="1"/>
              <a:t>exemplifidthe</a:t>
            </a:r>
            <a:r>
              <a:rPr lang="en-US" dirty="0"/>
              <a:t> politics of many Americans which changed as the United States grew increasingly sectional. Calhoun’s transition from a proud nationalist to an unequivocal defender of states’ rights and slavery began in the mid-1810s. In 1811, South Carolinians elected Calhoun to represent them in the United States House of Representatives. At this time, Calhoun was an ardent nationalist who supported Henry Clay’s American System, an economic plan that consisted of a high protective tariff, a large national bank, and a system of federally funded internal improvements funded by high taxes. Additionally, Calhoun denounced the British for their attacks on American ships and supported the embargo that led to the </a:t>
            </a:r>
            <a:r>
              <a:rPr lang="en-US" dirty="0">
                <a:hlinkClick r:id="rId7"/>
              </a:rPr>
              <a:t>War of 1812</a:t>
            </a:r>
            <a:r>
              <a:rPr lang="en-US" dirty="0"/>
              <a:t>. Calhoun himself was a War Hawk and fervently supported the War of 1812. Formerly a staunch nationalist, the "corrupt bargain" put Calhoun on the path to become the South’s most ardent defender of states’ rights. Calhoun did not trust the Democrats to protect slavery and southern rights.</a:t>
            </a:r>
            <a:endParaRPr lang="en-US" dirty="0">
              <a:cs typeface="Calibri"/>
            </a:endParaRPr>
          </a:p>
          <a:p>
            <a:endParaRPr lang="en-US"/>
          </a:p>
          <a:p>
            <a:r>
              <a:rPr lang="en-US" i="1" dirty="0"/>
              <a:t>Possible discussion question: In reference to these two figures, what do you think "sectionalism" means? Why is it important in this debate?</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388501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"We Owe Allegiance to No Crown" painting </a:t>
            </a:r>
            <a:r>
              <a:rPr lang="en-US" dirty="0">
                <a:hlinkClick r:id="rId3"/>
              </a:rPr>
              <a:t>https://www.npg.si.edu/exhibit/1812/pop-ups/05-06.html</a:t>
            </a:r>
            <a:endParaRPr lang="en-US" dirty="0"/>
          </a:p>
          <a:p>
            <a:r>
              <a:rPr lang="en-US" dirty="0"/>
              <a:t>"President Madison's War Message" primary source </a:t>
            </a:r>
            <a:r>
              <a:rPr lang="en-US" dirty="0">
                <a:hlinkClick r:id="rId4"/>
              </a:rPr>
              <a:t>https://www.battlefields.org/learn/primary-sources/james-madison-war-message-congress</a:t>
            </a:r>
            <a:r>
              <a:rPr lang="en-US" dirty="0"/>
              <a:t> </a:t>
            </a:r>
            <a:endParaRPr lang="en-US">
              <a:ea typeface="Calibri"/>
              <a:cs typeface="Calibri"/>
            </a:endParaRPr>
          </a:p>
          <a:p>
            <a:r>
              <a:rPr lang="en-US" dirty="0"/>
              <a:t>"The War of 1812- An Overview" In 4 Minutes video </a:t>
            </a:r>
            <a:r>
              <a:rPr lang="en-US" dirty="0">
                <a:hlinkClick r:id="rId5"/>
              </a:rPr>
              <a:t>https://www.battlefields.org/learn/videos/war-1812</a:t>
            </a:r>
            <a:endParaRPr lang="en-US" dirty="0"/>
          </a:p>
          <a:p>
            <a:endParaRPr lang="en-US" dirty="0"/>
          </a:p>
          <a:p>
            <a:r>
              <a:rPr lang="en-US" dirty="0"/>
              <a:t>Reinforce to students that there were wany causes of the war and many differing opinions about whether or not to go to war. </a:t>
            </a:r>
          </a:p>
          <a:p>
            <a:endParaRPr lang="en-US" dirty="0"/>
          </a:p>
          <a:p>
            <a:pPr>
              <a:lnSpc>
                <a:spcPct val="90000"/>
              </a:lnSpc>
              <a:spcBef>
                <a:spcPts val="1000"/>
              </a:spcBef>
            </a:pPr>
            <a:r>
              <a:rPr lang="en-US" dirty="0"/>
              <a:t>One cause was American territory expansion and deals with France. Napoleon used the Louisiana Purchase money to fund his European conquest efforts. This angered Britain and they subsequently declared war on France. Another cause was Britain's powerful navy attacking American ships and impressing American sailors for trading with France. Also, the French navy similarly harassed American ships for trading with Britain. Another cause was the American condemnation of Britain attacks in the forms of Jefferson's Embargo Act and Madison's continued suspicions against the British. Another cause was the tension from the lack of European trade stimulated Native American resistance of U.S. expansion, which led to indigenous alliances with Britain.</a:t>
            </a:r>
          </a:p>
          <a:p>
            <a:pPr>
              <a:lnSpc>
                <a:spcPct val="90000"/>
              </a:lnSpc>
              <a:spcBef>
                <a:spcPts val="1000"/>
              </a:spcBef>
            </a:pPr>
            <a:endParaRPr lang="en-US" dirty="0"/>
          </a:p>
          <a:p>
            <a:pPr>
              <a:lnSpc>
                <a:spcPct val="90000"/>
              </a:lnSpc>
              <a:spcBef>
                <a:spcPts val="1000"/>
              </a:spcBef>
            </a:pPr>
            <a:r>
              <a:rPr lang="en-US" i="1" dirty="0"/>
              <a:t>Possible discussion question: Why do you think there were so many causes that led to the War of 1812? Which causes do you think were most important, if any?</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284172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Always more FREE resources at </a:t>
            </a:r>
            <a:r>
              <a:rPr lang="en-US" dirty="0">
                <a:ea typeface="Calibri"/>
                <a:cs typeface="Calibri"/>
                <a:hlinkClick r:id="rId3"/>
              </a:rPr>
              <a:t>www.battlefields.org</a:t>
            </a:r>
            <a:r>
              <a:rPr lang="en-US" dirty="0">
                <a:ea typeface="Calibri"/>
                <a:cs typeface="Calibri"/>
              </a:rPr>
              <a:t> </a:t>
            </a:r>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387145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a:t>
            </a:r>
            <a:r>
              <a:rPr lang="en-US" dirty="0"/>
              <a:t>Expansion and Exploration in the New Republic: The Louisiana Purchase and the Lewis and Clark Expedition" article </a:t>
            </a:r>
            <a:r>
              <a:rPr lang="en-US" dirty="0">
                <a:hlinkClick r:id="rId3"/>
              </a:rPr>
              <a:t>https://www.battlefields.org/learn/articles/expansion-and-exploration-new-republic-louisiana-purchase-and-lewis-and-clark</a:t>
            </a:r>
            <a:endParaRPr lang="en-US" dirty="0">
              <a:cs typeface="Calibri"/>
              <a:hlinkClick r:id="rId3"/>
            </a:endParaRPr>
          </a:p>
          <a:p>
            <a:endParaRPr lang="en-US" dirty="0">
              <a:ea typeface="Calibri"/>
              <a:cs typeface="Calibri"/>
            </a:endParaRPr>
          </a:p>
          <a:p>
            <a:r>
              <a:rPr lang="en-US" dirty="0"/>
              <a:t>When the Treaty of Paris ended the American Revolution in 1783, the westernmost boundary of the United States was the Mississippi River. Throughout the eighteenth century, New Orleans drifted between French and Spanish control. By 1803 France was back in control of New Orleans, but the French Emperor Napoleon Bonaparte was cash strapped. For some time, Napoleon considered a French North American Empire, but after the insurgency in Haiti, he changed his mind. Initially Jefferson was simply interested in purchasing New Orleans, but when Napoleon offered the American negotiation minister, James Monroe, the whole of the Louisiana Territory, Jefferson happily accepted the deal. It is of interest to note that under Constitutional mandate, only Congress can sign a treaty with a foreign power. Jefferson, in a move that would have made Alexander Hamilton proud, side-stepped the Constitution and ordered his minister to cinch the deal. The Louisiana Purchase effectively doubled the size of the United States. What would become Arkansas, Iowa, Missouri, Kansas, Oklahoma, and Nebraska and parts of present-day New Mexico, South Dakota, Texas, Wyoming, Montana, and Colorado would all eventually emerge from the new territory. </a:t>
            </a:r>
            <a:endParaRPr lang="en-US" dirty="0">
              <a:cs typeface="Calibri" panose="020F0502020204030204"/>
            </a:endParaRPr>
          </a:p>
          <a:p>
            <a:r>
              <a:rPr lang="en-US" dirty="0"/>
              <a:t> </a:t>
            </a:r>
            <a:endParaRPr lang="en-US" dirty="0">
              <a:cs typeface="Calibri"/>
            </a:endParaRPr>
          </a:p>
          <a:p>
            <a:r>
              <a:rPr lang="en-US" i="1" dirty="0">
                <a:ea typeface="Calibri"/>
                <a:cs typeface="Calibri"/>
              </a:rPr>
              <a:t>Possible discussion question: Why do you think the Native Americans and the British might have been unhappy with the Louisiana Purchase's effects?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94193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Napoleon Bonaparte portrait </a:t>
            </a:r>
            <a:r>
              <a:rPr lang="en-US" dirty="0">
                <a:hlinkClick r:id="rId3"/>
              </a:rPr>
              <a:t>https://www.history.com/topics/european-history/napoleon</a:t>
            </a:r>
            <a:endParaRPr lang="en-US" dirty="0"/>
          </a:p>
          <a:p>
            <a:r>
              <a:rPr lang="en-US">
                <a:ea typeface="Calibri"/>
                <a:cs typeface="Calibri"/>
              </a:rPr>
              <a:t>"Napoleon and America" article </a:t>
            </a:r>
            <a:r>
              <a:rPr lang="en-US" dirty="0">
                <a:hlinkClick r:id="rId4"/>
              </a:rPr>
              <a:t>https://www.battlefields.org/learn/articles/napoleon-and-united-states</a:t>
            </a:r>
            <a:r>
              <a:rPr lang="en-US" dirty="0"/>
              <a:t> </a:t>
            </a:r>
            <a:endParaRPr lang="en-US" dirty="0">
              <a:ea typeface="Calibri"/>
              <a:cs typeface="Calibri"/>
            </a:endParaRPr>
          </a:p>
          <a:p>
            <a:endParaRPr lang="en-US"/>
          </a:p>
          <a:p>
            <a:r>
              <a:rPr lang="en-US" dirty="0"/>
              <a:t>Becoming entangled in European affairs proved to be a tightrope for the administration of the first president, George Washington, and the several presidents who followed. These foreign policy difficulties would linger until 1815, ending with closure of the War of 1812. Complicating matters was the explosive French Revolution of 1789. Some like Jefferson saw it as a natural outgrowth of the American Revolution as putting to an end, monarchy. But as the French Revolution devolved into chaos, ruthless murder, and terror others including Washington and his Vice-President and the second President of the United States, John Adams saw things differently. In 1792, the French monarchy collapsed, and Revolutionary France declared war on England. </a:t>
            </a:r>
            <a:endParaRPr lang="en-US" dirty="0">
              <a:ea typeface="Calibri"/>
              <a:cs typeface="Calibri"/>
            </a:endParaRPr>
          </a:p>
          <a:p>
            <a:endParaRPr lang="en-US">
              <a:ea typeface="Calibri"/>
              <a:cs typeface="Calibri"/>
            </a:endParaRPr>
          </a:p>
          <a:p>
            <a:r>
              <a:rPr lang="en-US" i="1" dirty="0">
                <a:ea typeface="Calibri"/>
                <a:cs typeface="Calibri"/>
              </a:rPr>
              <a:t>Possible discussion question: Why might the American Revolution have inspired the French to also pursue revolution?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4083209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cs typeface="Calibri"/>
              </a:rPr>
              <a:t>"</a:t>
            </a:r>
            <a:r>
              <a:rPr lang="en-US" dirty="0"/>
              <a:t>Quasi-War with France, 1798-1800" painting </a:t>
            </a:r>
            <a:r>
              <a:rPr lang="en-US" dirty="0">
                <a:hlinkClick r:id="rId3"/>
              </a:rPr>
              <a:t>https://www.history.navy.mil/content/history/museums/nmusn/explore/photography/ships-us/ships-usn-c/uss-constellation-frigate-1797-1853/kn-3491.html</a:t>
            </a:r>
            <a:endParaRPr lang="en-US" dirty="0">
              <a:cs typeface="Calibri" panose="020F0502020204030204"/>
            </a:endParaRPr>
          </a:p>
          <a:p>
            <a:r>
              <a:rPr lang="en-US" dirty="0"/>
              <a:t>"The Quasi-War" article </a:t>
            </a:r>
            <a:r>
              <a:rPr lang="en-US" dirty="0">
                <a:hlinkClick r:id="rId4"/>
              </a:rPr>
              <a:t>https://www.battlefields.org/learn/articles/quasi-war</a:t>
            </a:r>
            <a:endParaRPr lang="en-US" dirty="0"/>
          </a:p>
          <a:p>
            <a:endParaRPr lang="en-US" dirty="0">
              <a:cs typeface="Calibri" panose="020F0502020204030204"/>
            </a:endParaRPr>
          </a:p>
          <a:p>
            <a:r>
              <a:rPr lang="en-US" dirty="0"/>
              <a:t>Washington’s position of neutrality infuriated the French. Under Washington, both the army and the navy fell under the responsibility of the War Department, but Adams thought it wise to give the Navy a degree of independence to pursue its own operations during peacetime. He convinced Congress to enhance the American Navy. Later, Congress authorized warships to target French privateers on July 7— the beginning of the Quasi-War. From the European perspective, it can be tempting to see Bonaparte playing the Americans for fools by ending the Quasi-War, but in fact, President John Adams had accomplished much of what he set out to do: keeping the United States out of the war and establishing the centrality of the Navy in American foreign policy. The Quasi-War helped to establish the United States as a strong naval power to be reckoned with on the world stage. </a:t>
            </a:r>
          </a:p>
          <a:p>
            <a:endParaRPr lang="en-US" dirty="0">
              <a:ea typeface="Calibri"/>
              <a:cs typeface="Calibri"/>
            </a:endParaRPr>
          </a:p>
          <a:p>
            <a:r>
              <a:rPr lang="en-US" i="1" dirty="0">
                <a:ea typeface="Calibri"/>
                <a:cs typeface="Calibri"/>
              </a:rPr>
              <a:t>Possible discussion question: Do you agree with the Washington's decision to uphold statement of neutrality? Why or why not?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282784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a:t>
            </a:r>
            <a:r>
              <a:rPr lang="en-US" dirty="0"/>
              <a:t>What Caused the War of 1812?" video </a:t>
            </a:r>
            <a:r>
              <a:rPr lang="en-US" dirty="0">
                <a:hlinkClick r:id="rId3"/>
              </a:rPr>
              <a:t>https://www.battlefields.org/learn/videos/untold/what-caused-war-1812</a:t>
            </a:r>
            <a:endParaRPr lang="en-US" dirty="0"/>
          </a:p>
          <a:p>
            <a:endParaRPr lang="en-US" dirty="0">
              <a:cs typeface="Calibri"/>
            </a:endParaRPr>
          </a:p>
          <a:p>
            <a:r>
              <a:rPr lang="en-US" i="1" dirty="0">
                <a:cs typeface="Calibri"/>
              </a:rPr>
              <a:t>Possible discussion question: Does anything surprise you about the timeline of events between 1783 and 1812?</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59641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Drawing source </a:t>
            </a:r>
            <a:r>
              <a:rPr lang="en-US" dirty="0">
                <a:hlinkClick r:id="rId3"/>
              </a:rPr>
              <a:t>https://en.wikipedia.org/wiki/Impressment#/media/File:Caricature-1780-press_gang.jpg</a:t>
            </a:r>
            <a:endParaRPr lang="en-US" dirty="0"/>
          </a:p>
          <a:p>
            <a:r>
              <a:rPr lang="en-US" dirty="0">
                <a:ea typeface="Calibri"/>
                <a:cs typeface="Calibri"/>
              </a:rPr>
              <a:t>"British Impressment" article </a:t>
            </a:r>
            <a:r>
              <a:rPr lang="en-US" dirty="0">
                <a:hlinkClick r:id="rId4"/>
              </a:rPr>
              <a:t>https://www.battlefields.org/learn/articles/impressment</a:t>
            </a:r>
            <a:r>
              <a:rPr lang="en-US" dirty="0"/>
              <a:t> </a:t>
            </a:r>
            <a:endParaRPr lang="en-US" dirty="0">
              <a:ea typeface="Calibri"/>
              <a:cs typeface="Calibri"/>
            </a:endParaRPr>
          </a:p>
          <a:p>
            <a:r>
              <a:rPr lang="en-US" dirty="0">
                <a:ea typeface="Calibri"/>
                <a:cs typeface="Calibri"/>
              </a:rPr>
              <a:t>James Barron biography </a:t>
            </a:r>
            <a:r>
              <a:rPr lang="en-US" dirty="0">
                <a:hlinkClick r:id="rId5"/>
              </a:rPr>
              <a:t>https://www.battlefields.org/learn/biographies/james-barron</a:t>
            </a:r>
            <a:r>
              <a:rPr lang="en-US" dirty="0"/>
              <a:t> </a:t>
            </a:r>
            <a:endParaRPr lang="en-US" dirty="0">
              <a:ea typeface="Calibri"/>
              <a:cs typeface="Calibri"/>
            </a:endParaRPr>
          </a:p>
          <a:p>
            <a:endParaRPr lang="en-US">
              <a:ea typeface="Calibri"/>
              <a:cs typeface="Calibri"/>
            </a:endParaRPr>
          </a:p>
          <a:p>
            <a:r>
              <a:rPr lang="en-US" dirty="0"/>
              <a:t>Compounding the maritime trade issue was "impressment." This was a system employed by the Royal Navy to fill its great need for sailors in its life-or-death struggle with France. At the core of the issue was citizenship. The British considered a person’s place of birth as their citizenship, while the United States considered a period of residency as their basis. This meant that the Royal Navy was at times impressing sailors that the United States considered its own citizens. Exacerbating this was the Royal Navy practice of stopping any American ship, both merchant and military, to search for deserters, British citizens, or cargo bound for France. The best example of this is the Chesapeake-Leopard Affair, when a British warship opened fire on an American frigate for refusing to stop and consent to search, resulting in four American deaths and seventeen wounded, along with four Royal Navy deserters pressed. Impressment was seen as a gross insult by Great Britain.</a:t>
            </a:r>
            <a:endParaRPr lang="en-US" dirty="0">
              <a:ea typeface="Calibri"/>
              <a:cs typeface="Calibri"/>
            </a:endParaRPr>
          </a:p>
          <a:p>
            <a:endParaRPr lang="en-US">
              <a:ea typeface="Calibri"/>
              <a:cs typeface="Calibri"/>
            </a:endParaRPr>
          </a:p>
          <a:p>
            <a:r>
              <a:rPr lang="en-US" i="1" dirty="0">
                <a:ea typeface="Calibri"/>
                <a:cs typeface="Calibri"/>
              </a:rPr>
              <a:t>Possible discussion question: Why do you think the British navy wanted to "impress" American sailors?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262431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James Madison biography </a:t>
            </a:r>
            <a:r>
              <a:rPr lang="en-US" dirty="0">
                <a:hlinkClick r:id="rId3"/>
              </a:rPr>
              <a:t>https://www.battlefields.org/learn/biographies/james-madison</a:t>
            </a:r>
            <a:endParaRPr lang="en-US" dirty="0"/>
          </a:p>
          <a:p>
            <a:r>
              <a:rPr lang="en-US" dirty="0"/>
              <a:t>James Madison portrait </a:t>
            </a:r>
            <a:r>
              <a:rPr lang="en-US" dirty="0">
                <a:hlinkClick r:id="rId4"/>
              </a:rPr>
              <a:t>https://npg.si.edu/object/npg_NPG.87.58.4?destination=node/63231%3Fedan_local%3D1%26edan_q%3Djames%252Bmadison</a:t>
            </a:r>
            <a:endParaRPr lang="en-US" dirty="0"/>
          </a:p>
          <a:p>
            <a:r>
              <a:rPr lang="en-US">
                <a:ea typeface="Calibri"/>
                <a:cs typeface="Calibri"/>
              </a:rPr>
              <a:t>"Embargos" article </a:t>
            </a:r>
            <a:r>
              <a:rPr lang="en-US" dirty="0">
                <a:hlinkClick r:id="rId5"/>
              </a:rPr>
              <a:t>https://www.battlefields.org/learn/articles/embargos-economic-warfare-eve-war-1812</a:t>
            </a:r>
            <a:r>
              <a:rPr lang="en-US" dirty="0"/>
              <a:t> </a:t>
            </a:r>
            <a:endParaRPr lang="en-US" dirty="0">
              <a:ea typeface="Calibri"/>
              <a:cs typeface="Calibri"/>
            </a:endParaRPr>
          </a:p>
          <a:p>
            <a:r>
              <a:rPr lang="en-US" dirty="0"/>
              <a:t>"Foreign Policy in the Early Republic" article </a:t>
            </a:r>
            <a:r>
              <a:rPr lang="en-US" dirty="0">
                <a:hlinkClick r:id="rId6"/>
              </a:rPr>
              <a:t>https://www.battlefields.org/learn/articles/foreign-policy-early-republic</a:t>
            </a:r>
            <a:r>
              <a:rPr lang="en-US" dirty="0"/>
              <a:t> </a:t>
            </a:r>
            <a:endParaRPr lang="en-US" dirty="0">
              <a:cs typeface="Calibri" panose="020F0502020204030204"/>
            </a:endParaRPr>
          </a:p>
          <a:p>
            <a:r>
              <a:rPr lang="en-US" dirty="0">
                <a:cs typeface="Calibri" panose="020F0502020204030204"/>
              </a:rPr>
              <a:t>"The 1807 Embargo" primary source </a:t>
            </a:r>
            <a:r>
              <a:rPr lang="en-US" dirty="0">
                <a:hlinkClick r:id="rId7"/>
              </a:rPr>
              <a:t>https://www.battlefields.org/learn/primary-sources/1807-embargo</a:t>
            </a:r>
            <a:endParaRPr lang="en-US" dirty="0">
              <a:cs typeface="Calibri" panose="020F0502020204030204"/>
            </a:endParaRPr>
          </a:p>
          <a:p>
            <a:endParaRPr lang="en-US"/>
          </a:p>
          <a:p>
            <a:r>
              <a:rPr lang="en-US" dirty="0"/>
              <a:t>Despite successful American naval operations against the French, English warships continued to prey on American merchant vessels. The American struggle to maintain open and free sea lanes would be a curse to America for another 15 years. In 1807, having had enough with problems with the English and the French, President Jefferson made a fateful and extreme decision in a means to avoid war. He championed the Embargo Act of 1807, which shut down all international commerce in the United States and closed ports in Boston, New York, Philadelphia, Baltimore, and Charleston. With no commerce up and running the United States sank into its first genuine economic crisis. Jefferson and his policy were mocked in political cartoons and newspaper editorials. Merchants, located mostly in the North seethed. Jefferson's successor, James Madison, inherited the mess. Madison decided to let the Embargo Act run its course and opted not to renew it, but this once again put American merchant vessels at the mercy of England’s Royal Navy. </a:t>
            </a:r>
            <a:endParaRPr lang="en-US" dirty="0">
              <a:cs typeface="Calibri" panose="020F0502020204030204"/>
            </a:endParaRPr>
          </a:p>
          <a:p>
            <a:endParaRPr lang="en-US">
              <a:cs typeface="Calibri" panose="020F0502020204030204"/>
            </a:endParaRPr>
          </a:p>
          <a:p>
            <a:r>
              <a:rPr lang="en-US" dirty="0"/>
              <a:t>James Madison</a:t>
            </a:r>
            <a:endParaRPr lang="en-US" dirty="0">
              <a:cs typeface="Calibri"/>
            </a:endParaRPr>
          </a:p>
          <a:p>
            <a:r>
              <a:rPr lang="en-US" dirty="0">
                <a:cs typeface="Calibri"/>
              </a:rPr>
              <a:t>James Madison aided</a:t>
            </a:r>
            <a:r>
              <a:rPr lang="en-US" dirty="0"/>
              <a:t> the ratification of the Constitution. Madison's contributions to the Constitution included adding religious freedom to the First Amendment and editing the first nine amendments, which later became the </a:t>
            </a:r>
            <a:r>
              <a:rPr lang="en-US" dirty="0">
                <a:hlinkClick r:id="rId8"/>
              </a:rPr>
              <a:t>Bill of Rights</a:t>
            </a:r>
            <a:r>
              <a:rPr lang="en-US" dirty="0"/>
              <a:t>. Due to these contributions, Madison gained the nicknames Father of the Constitution and the Architect of the Bill of Rights. During the later years of the Jefferson administration, Madison was deeply involved with the Embargo Act of 1807. The act attempted to stop British impressment and confront the British after the </a:t>
            </a:r>
            <a:r>
              <a:rPr lang="en-US" i="1" dirty="0"/>
              <a:t>Chesapeake-Leopard </a:t>
            </a:r>
            <a:r>
              <a:rPr lang="en-US" dirty="0"/>
              <a:t>Affair. After serving as Secretary of State, Madison ran for President in 1808 against John Randolph and was victorious. During Madison’s presidency, Warhawks led by Henry Clay and John Calhoun pushed war with the British. On June 1, 1813, Madison asked Congress to declare war on the British. Many groups opposed the </a:t>
            </a:r>
            <a:r>
              <a:rPr lang="en-US" dirty="0">
                <a:hlinkClick r:id="rId9"/>
              </a:rPr>
              <a:t>War of 1812</a:t>
            </a:r>
            <a:r>
              <a:rPr lang="en-US" dirty="0"/>
              <a:t>, including the Northern States, due to its effects on the commercial market. Despite opposition, the government saw the north as access to British Canada and attempted to take Canada multiple times throughout the war but failed. Throughout the war, Madison gained popularity when he rode out to battle to support the troops and reassured the country when the White House was burning. </a:t>
            </a:r>
            <a:endParaRPr lang="en-US" dirty="0">
              <a:cs typeface="Calibri"/>
            </a:endParaRPr>
          </a:p>
          <a:p>
            <a:endParaRPr lang="en-US" dirty="0"/>
          </a:p>
          <a:p>
            <a:r>
              <a:rPr lang="en-US" i="1" dirty="0"/>
              <a:t>Possible discussion question: If you were president, how might you react to the Chesapeake-Leopard affair?</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295330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endParaRPr lang="en-US" dirty="0"/>
          </a:p>
          <a:p>
            <a:r>
              <a:rPr lang="en-US" dirty="0">
                <a:cs typeface="Calibri"/>
              </a:rPr>
              <a:t>"</a:t>
            </a:r>
            <a:r>
              <a:rPr lang="en-US" dirty="0"/>
              <a:t>The Meeting of Brock and Tecumseh" painting </a:t>
            </a:r>
            <a:r>
              <a:rPr lang="en-US" dirty="0">
                <a:hlinkClick r:id="rId3"/>
              </a:rPr>
              <a:t>https://recherche-collection-search.bac-lac.gc.ca/eng/home/record?app=fonandcol&amp;IdNumber=2837232</a:t>
            </a:r>
            <a:endParaRPr lang="en-US" dirty="0">
              <a:cs typeface="Calibri"/>
            </a:endParaRPr>
          </a:p>
          <a:p>
            <a:endParaRPr lang="en-US"/>
          </a:p>
          <a:p>
            <a:r>
              <a:rPr lang="en-US" dirty="0"/>
              <a:t>As Europeans strove to gain more land and control on the American continent in the colonial period, Native Americans found ways to resist these European efforts — through diplomacy, war, or alliances — but struggled amidst new diseases, the slave trade, advanced weaponry, and a constant influx of European colonists. And as European nations rushed to stake their claims on already-inhabited land in the Americas, Native American nations carefully allied themselves with the European power they believed would give their people the best circumstances. For instance, during the French and Indian War of 1754-1763, the Iroquois Confederacy allied with the English while the Algonquian-speaking tribes joined forces with the French and the Spanish. Regardless of the English victory, aggression against Native Americans continued as Europeans continued to flock to the continent. As neighboring tribes had been pitted against each other through their claimed alliances with Europeans, rifts were built that kept tribes from uniting to halt the European advance. When American colonists rose up against the British Crown during the Revolutionary War, this conflict not only determined the future of the colonies — but also the future of the native peoples who lived in and around them. Again, tribes would be drawn into the conflict, forced to make difficult decisions about how and when to offer their support.</a:t>
            </a:r>
            <a:endParaRPr lang="en-US" dirty="0">
              <a:cs typeface="Calibri"/>
            </a:endParaRPr>
          </a:p>
          <a:p>
            <a:endParaRPr lang="en-US" dirty="0">
              <a:ea typeface="Calibri"/>
              <a:cs typeface="Calibri"/>
            </a:endParaRPr>
          </a:p>
          <a:p>
            <a:r>
              <a:rPr lang="en-US" i="1" dirty="0">
                <a:ea typeface="Calibri"/>
                <a:cs typeface="Calibri"/>
              </a:rPr>
              <a:t>Possible discussion question: What were the advantages and disadvantages for the British from allying with the Native Americans?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40426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ea typeface="Calibri"/>
                <a:cs typeface="Calibri"/>
              </a:rPr>
              <a:t>Tecumseh biography </a:t>
            </a:r>
            <a:r>
              <a:rPr lang="en-US" dirty="0">
                <a:hlinkClick r:id="rId3"/>
              </a:rPr>
              <a:t>https://www.battlefields.org/learn/biographies/tecumseh</a:t>
            </a:r>
            <a:endParaRPr lang="en-US" dirty="0">
              <a:ea typeface="Calibri"/>
              <a:cs typeface="Calibri"/>
              <a:hlinkClick r:id="rId3"/>
            </a:endParaRPr>
          </a:p>
          <a:p>
            <a:r>
              <a:rPr lang="en-US" dirty="0">
                <a:ea typeface="Calibri"/>
                <a:cs typeface="Calibri"/>
              </a:rPr>
              <a:t>Tecumseh portrait </a:t>
            </a:r>
            <a:r>
              <a:rPr lang="en-US" dirty="0">
                <a:hlinkClick r:id="rId4"/>
              </a:rPr>
              <a:t>https://kids.britannica.com/kids/article/Tecumseh/353839</a:t>
            </a:r>
            <a:endParaRPr lang="en-US" dirty="0">
              <a:ea typeface="Calibri"/>
              <a:cs typeface="Calibri"/>
              <a:hlinkClick r:id="rId4"/>
            </a:endParaRPr>
          </a:p>
          <a:p>
            <a:r>
              <a:rPr lang="en-US" dirty="0">
                <a:ea typeface="Calibri"/>
                <a:cs typeface="Calibri"/>
              </a:rPr>
              <a:t>William Henry Harrison biography </a:t>
            </a:r>
            <a:r>
              <a:rPr lang="en-US" dirty="0">
                <a:hlinkClick r:id="rId5"/>
              </a:rPr>
              <a:t>https://www.battlefields.org/learn/biographies/william-henry-harrison</a:t>
            </a:r>
            <a:endParaRPr lang="en-US" dirty="0">
              <a:ea typeface="Calibri"/>
              <a:cs typeface="Calibri"/>
            </a:endParaRPr>
          </a:p>
          <a:p>
            <a:r>
              <a:rPr lang="en-US" dirty="0">
                <a:ea typeface="Calibri"/>
                <a:cs typeface="Calibri"/>
              </a:rPr>
              <a:t>William Henry Harrison portrait </a:t>
            </a:r>
            <a:r>
              <a:rPr lang="en-US" dirty="0">
                <a:hlinkClick r:id="rId6"/>
              </a:rPr>
              <a:t>https://npg.si.edu/object/npg_NPG.96.201?destination=node/63231%3Fedan_local%3D1%26edan_q%3Dwilliam%252Bhenry%252Bharrison</a:t>
            </a:r>
            <a:endParaRPr lang="en-US" dirty="0">
              <a:ea typeface="Calibri"/>
              <a:cs typeface="Calibri"/>
            </a:endParaRPr>
          </a:p>
          <a:p>
            <a:endParaRPr lang="en-US">
              <a:ea typeface="Calibri"/>
              <a:cs typeface="Calibri"/>
            </a:endParaRPr>
          </a:p>
          <a:p>
            <a:r>
              <a:rPr lang="en-US" dirty="0">
                <a:cs typeface="Calibri"/>
              </a:rPr>
              <a:t>Tecumseh</a:t>
            </a:r>
          </a:p>
          <a:p>
            <a:r>
              <a:rPr lang="en-US" dirty="0">
                <a:cs typeface="Calibri"/>
              </a:rPr>
              <a:t>Tecumseh</a:t>
            </a:r>
            <a:r>
              <a:rPr lang="en-US" dirty="0"/>
              <a:t> embodied a rare spirit of pan-Indian resistance. He and his brother, the prophet Tenskwatawa, founded Prophetstown as the center of their community. Tecumseh transitioned from military leader to political idealist and used his oratorial talent to attract volunteers from around Continental North America, regardless of language or tribal origin. With his encouragement, many Creeks began their own resistance movement called the Red Sticks, and waged their own war against the United States. Traditional leaders of the various tribes in the Great Lakes area had been encouraging peace and assimilation with the Americans, but Tecumseh argued that the U.S. had no claim to the Indiana territory. In 1811, Harrison defeated Tecumseh's forces at the </a:t>
            </a:r>
            <a:r>
              <a:rPr lang="en-US" dirty="0">
                <a:hlinkClick r:id="rId7"/>
              </a:rPr>
              <a:t>Battle of Tippecanoe</a:t>
            </a:r>
            <a:r>
              <a:rPr lang="en-US" dirty="0"/>
              <a:t> and destroyed Prophetstown, but this did not spell the end for the Shawnee leader. America went to war against the United Kingdom in 1812, at which point Tecumseh and the remnant of his forces struck a deal to support the British. He and his Confederacy fought alongside the British throughout the Great Lakes region. Despite his renewed efforts, he did not have a productive relationship with his British liaison, General </a:t>
            </a:r>
            <a:r>
              <a:rPr lang="en-US" dirty="0">
                <a:hlinkClick r:id="rId8"/>
              </a:rPr>
              <a:t>Henry Procter.</a:t>
            </a:r>
            <a:r>
              <a:rPr lang="en-US" dirty="0"/>
              <a:t> In 1813, Procter actually abandoned Tecumseh at the Battle of the Thames against his old enemy, Harrison. Tecumseh died in that battle, and with him any hopes of reviving his movement against further white settlement in the area. Despite his fervent anti-European beliefs, Tecumseh became something of a folk hero to both Native and white Americans.</a:t>
            </a:r>
            <a:endParaRPr lang="en-US" dirty="0">
              <a:cs typeface="Calibri"/>
            </a:endParaRPr>
          </a:p>
          <a:p>
            <a:endParaRPr lang="en-US" dirty="0">
              <a:cs typeface="Calibri"/>
            </a:endParaRPr>
          </a:p>
          <a:p>
            <a:r>
              <a:rPr lang="en-US" dirty="0">
                <a:ea typeface="Calibri"/>
                <a:cs typeface="Calibri"/>
              </a:rPr>
              <a:t>William Henry Harrison</a:t>
            </a:r>
            <a:endParaRPr lang="en-US" dirty="0"/>
          </a:p>
          <a:p>
            <a:r>
              <a:rPr lang="en-US" dirty="0"/>
              <a:t>William Henry Harrison's father, Benjamin Harrison, was a prominent political figure and signer of the Declaration of Independence. He served in the U.S. Army what was then the Northwest frontier, present-day Great Lakes region. Harrison excelled while in the Army because of his sharp nature and attention to detail. He saw action at the </a:t>
            </a:r>
            <a:r>
              <a:rPr lang="en-US" dirty="0">
                <a:hlinkClick r:id="rId9"/>
              </a:rPr>
              <a:t>Battle of Fallen Timbers</a:t>
            </a:r>
            <a:r>
              <a:rPr lang="en-US" dirty="0"/>
              <a:t> in 1794, defeating the Shawnee, Delaware and Miami tribes. By age 28, in 1801 Harrison was the governor of Indiana. His administration focused on populating the recently vacated lands with American settlers. Harrison gained national fame following his defeat of </a:t>
            </a:r>
            <a:r>
              <a:rPr lang="en-US" dirty="0">
                <a:hlinkClick r:id="rId10"/>
              </a:rPr>
              <a:t>Tenskwatawa </a:t>
            </a:r>
            <a:r>
              <a:rPr lang="en-US" dirty="0"/>
              <a:t>and a Native American confederation at the </a:t>
            </a:r>
            <a:r>
              <a:rPr lang="en-US" dirty="0">
                <a:hlinkClick r:id="rId11"/>
              </a:rPr>
              <a:t>Battle of Tippecanoe</a:t>
            </a:r>
            <a:r>
              <a:rPr lang="en-US" dirty="0"/>
              <a:t> on November, 7 1811. He continued to improve his public image during the War of 1812 by leading successful campaigns against British and Native American forces in the northwest. During second attempt at a presidential campaign, the Whigs painted Harrison as a rugged frontiersman and Indian fighter--the image of a log cabin became synonymous with his presidential campaign. Harrison won the election of 1840 but had little time to impact the nation because upon his inauguration he contracted a cold and died of pneumonia a month later on April 4, 1841, the first commander in chief to die in office.</a:t>
            </a:r>
            <a:endParaRPr lang="en-US" dirty="0">
              <a:ea typeface="Calibri"/>
              <a:cs typeface="Calibri"/>
            </a:endParaRPr>
          </a:p>
          <a:p>
            <a:endParaRPr lang="en-US"/>
          </a:p>
          <a:p>
            <a:r>
              <a:rPr lang="en-US" i="1" dirty="0"/>
              <a:t>Possible discussion question: Why do you think Tecumseh's legend has persevered throughout American history?</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858575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a:t>War of 1812: Causes</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a:t>The War of 1812 Curriculum</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A93BA9-FB32-AA63-7F91-7B8DAD64CFDF}"/>
              </a:ext>
            </a:extLst>
          </p:cNvPr>
          <p:cNvSpPr txBox="1">
            <a:spLocks/>
          </p:cNvSpPr>
          <p:nvPr/>
        </p:nvSpPr>
        <p:spPr>
          <a:xfrm>
            <a:off x="6097434" y="575771"/>
            <a:ext cx="5699428" cy="651295"/>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t>William Henry Harrison</a:t>
            </a:r>
          </a:p>
        </p:txBody>
      </p:sp>
      <p:sp>
        <p:nvSpPr>
          <p:cNvPr id="6" name="Title 1">
            <a:extLst>
              <a:ext uri="{FF2B5EF4-FFF2-40B4-BE49-F238E27FC236}">
                <a16:creationId xmlns:a16="http://schemas.microsoft.com/office/drawing/2014/main" id="{3A63DDF2-ECA2-589D-70DB-195F7BC2DA8F}"/>
              </a:ext>
            </a:extLst>
          </p:cNvPr>
          <p:cNvSpPr txBox="1">
            <a:spLocks/>
          </p:cNvSpPr>
          <p:nvPr/>
        </p:nvSpPr>
        <p:spPr>
          <a:xfrm>
            <a:off x="2166061" y="575771"/>
            <a:ext cx="3932237" cy="651295"/>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t>Tecumseh</a:t>
            </a:r>
          </a:p>
        </p:txBody>
      </p:sp>
      <p:pic>
        <p:nvPicPr>
          <p:cNvPr id="5" name="Picture 4" descr="A portrait of a person in a military uniform&#10;&#10;Description automatically generated">
            <a:extLst>
              <a:ext uri="{FF2B5EF4-FFF2-40B4-BE49-F238E27FC236}">
                <a16:creationId xmlns:a16="http://schemas.microsoft.com/office/drawing/2014/main" id="{488A5C1C-EE7E-DD32-DCB2-601B79607C05}"/>
              </a:ext>
            </a:extLst>
          </p:cNvPr>
          <p:cNvPicPr>
            <a:picLocks noChangeAspect="1"/>
          </p:cNvPicPr>
          <p:nvPr/>
        </p:nvPicPr>
        <p:blipFill rotWithShape="1">
          <a:blip r:embed="rId3"/>
          <a:srcRect l="17596" t="10897" r="13240" b="24966"/>
          <a:stretch/>
        </p:blipFill>
        <p:spPr>
          <a:xfrm>
            <a:off x="7250429" y="1437855"/>
            <a:ext cx="3687619" cy="4323657"/>
          </a:xfrm>
          <a:prstGeom prst="rect">
            <a:avLst/>
          </a:prstGeom>
          <a:ln w="28575">
            <a:solidFill>
              <a:srgbClr val="C00000"/>
            </a:solidFill>
          </a:ln>
        </p:spPr>
      </p:pic>
      <p:pic>
        <p:nvPicPr>
          <p:cNvPr id="7" name="Picture 6" descr="A person wearing a hat and feathered shirt&#10;&#10;Description automatically generated">
            <a:extLst>
              <a:ext uri="{FF2B5EF4-FFF2-40B4-BE49-F238E27FC236}">
                <a16:creationId xmlns:a16="http://schemas.microsoft.com/office/drawing/2014/main" id="{BC5919A5-2C88-2CA6-4AE7-E0F3627C3660}"/>
              </a:ext>
            </a:extLst>
          </p:cNvPr>
          <p:cNvPicPr>
            <a:picLocks noChangeAspect="1"/>
          </p:cNvPicPr>
          <p:nvPr/>
        </p:nvPicPr>
        <p:blipFill rotWithShape="1">
          <a:blip r:embed="rId4"/>
          <a:srcRect t="1972" r="3069" b="-197"/>
          <a:stretch/>
        </p:blipFill>
        <p:spPr>
          <a:xfrm>
            <a:off x="1592107" y="1314329"/>
            <a:ext cx="3380278" cy="4447081"/>
          </a:xfrm>
          <a:prstGeom prst="rect">
            <a:avLst/>
          </a:prstGeom>
          <a:ln w="28575">
            <a:solidFill>
              <a:srgbClr val="C00000"/>
            </a:solidFill>
          </a:ln>
        </p:spPr>
      </p:pic>
    </p:spTree>
    <p:extLst>
      <p:ext uri="{BB962C8B-B14F-4D97-AF65-F5344CB8AC3E}">
        <p14:creationId xmlns:p14="http://schemas.microsoft.com/office/powerpoint/2010/main" val="86738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8D3C-3366-0496-BB8C-33C695DE1936}"/>
              </a:ext>
            </a:extLst>
          </p:cNvPr>
          <p:cNvSpPr>
            <a:spLocks noGrp="1"/>
          </p:cNvSpPr>
          <p:nvPr>
            <p:ph type="title"/>
          </p:nvPr>
        </p:nvSpPr>
        <p:spPr>
          <a:xfrm>
            <a:off x="54031" y="3207625"/>
            <a:ext cx="3290887" cy="2452687"/>
          </a:xfrm>
        </p:spPr>
        <p:txBody>
          <a:bodyPr anchor="ctr">
            <a:normAutofit/>
          </a:bodyPr>
          <a:lstStyle/>
          <a:p>
            <a:pPr algn="ctr"/>
            <a:r>
              <a:rPr lang="en-US" sz="4000" dirty="0"/>
              <a:t>Battle of Tippecanoe</a:t>
            </a:r>
          </a:p>
        </p:txBody>
      </p:sp>
      <p:pic>
        <p:nvPicPr>
          <p:cNvPr id="4" name="Picture 3" descr="Tippecanoe Battle Facts and Summary | American Battlefield Trust">
            <a:extLst>
              <a:ext uri="{FF2B5EF4-FFF2-40B4-BE49-F238E27FC236}">
                <a16:creationId xmlns:a16="http://schemas.microsoft.com/office/drawing/2014/main" id="{96935E8B-FEA5-9422-8F1F-A97E4079F498}"/>
              </a:ext>
            </a:extLst>
          </p:cNvPr>
          <p:cNvPicPr>
            <a:picLocks noChangeAspect="1"/>
          </p:cNvPicPr>
          <p:nvPr/>
        </p:nvPicPr>
        <p:blipFill rotWithShape="1">
          <a:blip r:embed="rId3"/>
          <a:srcRect t="1366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EC0D39F-F370-B02B-C101-7371F4549EFA}"/>
              </a:ext>
            </a:extLst>
          </p:cNvPr>
          <p:cNvSpPr>
            <a:spLocks noGrp="1"/>
          </p:cNvSpPr>
          <p:nvPr>
            <p:ph idx="1"/>
          </p:nvPr>
        </p:nvSpPr>
        <p:spPr>
          <a:xfrm>
            <a:off x="3100689" y="4232385"/>
            <a:ext cx="9035687" cy="2452687"/>
          </a:xfrm>
        </p:spPr>
        <p:txBody>
          <a:bodyPr vert="horz" lIns="91440" tIns="45720" rIns="91440" bIns="45720" rtlCol="0" anchor="ctr">
            <a:noAutofit/>
          </a:bodyPr>
          <a:lstStyle/>
          <a:p>
            <a:r>
              <a:rPr lang="en-US" sz="1700" b="0" dirty="0">
                <a:ea typeface="+mn-lt"/>
                <a:cs typeface="+mn-lt"/>
              </a:rPr>
              <a:t>Shawnee chief </a:t>
            </a:r>
            <a:r>
              <a:rPr lang="en-US" sz="1700" b="0" dirty="0">
                <a:solidFill>
                  <a:srgbClr val="C00000"/>
                </a:solidFill>
                <a:ea typeface="+mn-lt"/>
                <a:cs typeface="+mn-lt"/>
              </a:rPr>
              <a:t>Tecumseh </a:t>
            </a:r>
            <a:r>
              <a:rPr lang="en-US" sz="1700" b="0" dirty="0">
                <a:ea typeface="+mn-lt"/>
                <a:cs typeface="+mn-lt"/>
              </a:rPr>
              <a:t>and the prophet </a:t>
            </a:r>
            <a:r>
              <a:rPr lang="en-US" sz="1700" b="0" dirty="0">
                <a:solidFill>
                  <a:srgbClr val="C00000"/>
                </a:solidFill>
                <a:ea typeface="+mn-lt"/>
                <a:cs typeface="+mn-lt"/>
              </a:rPr>
              <a:t>Tenskwatawa </a:t>
            </a:r>
            <a:r>
              <a:rPr lang="en-US" sz="1700" b="0" dirty="0">
                <a:ea typeface="+mn-lt"/>
                <a:cs typeface="+mn-lt"/>
              </a:rPr>
              <a:t>organized a Native American confederation to combat the horde of pioneers flooding into native lands </a:t>
            </a:r>
            <a:endParaRPr lang="en-US" sz="1700"/>
          </a:p>
          <a:p>
            <a:r>
              <a:rPr lang="en-US" sz="1700" b="0" dirty="0">
                <a:ea typeface="+mn-lt"/>
                <a:cs typeface="+mn-lt"/>
              </a:rPr>
              <a:t>The organized resistance prompted </a:t>
            </a:r>
            <a:r>
              <a:rPr lang="en-US" sz="1700" b="0" dirty="0">
                <a:solidFill>
                  <a:srgbClr val="C00000"/>
                </a:solidFill>
                <a:ea typeface="+mn-lt"/>
                <a:cs typeface="+mn-lt"/>
              </a:rPr>
              <a:t>Governor William Henry Harrison</a:t>
            </a:r>
            <a:r>
              <a:rPr lang="en-US" sz="1700" b="0" dirty="0">
                <a:ea typeface="+mn-lt"/>
                <a:cs typeface="+mn-lt"/>
              </a:rPr>
              <a:t> to lead roughly 1,000 soldiers and militiamen to destroy “</a:t>
            </a:r>
            <a:r>
              <a:rPr lang="en-US" sz="1700" b="0" dirty="0">
                <a:solidFill>
                  <a:srgbClr val="C00000"/>
                </a:solidFill>
                <a:ea typeface="+mn-lt"/>
                <a:cs typeface="+mn-lt"/>
              </a:rPr>
              <a:t>Prophetstown</a:t>
            </a:r>
            <a:r>
              <a:rPr lang="en-US" sz="1700" b="0" dirty="0">
                <a:ea typeface="+mn-lt"/>
                <a:cs typeface="+mn-lt"/>
              </a:rPr>
              <a:t>,” the organized resistance </a:t>
            </a:r>
            <a:endParaRPr lang="en-US" sz="1700"/>
          </a:p>
          <a:p>
            <a:r>
              <a:rPr lang="en-US" sz="1700" b="0" dirty="0">
                <a:ea typeface="+mn-lt"/>
                <a:cs typeface="+mn-lt"/>
              </a:rPr>
              <a:t>Harrison’s superior numbers and firepower held their positions and dispelled the warriors’ attacks. </a:t>
            </a:r>
            <a:endParaRPr lang="en-US" sz="1700"/>
          </a:p>
          <a:p>
            <a:r>
              <a:rPr lang="en-US" sz="1700" b="0" dirty="0">
                <a:ea typeface="+mn-lt"/>
                <a:cs typeface="+mn-lt"/>
              </a:rPr>
              <a:t>The distrust for Tenskwatawa caused the Native Americans to immediately abandon Prophetstown, leaving it wide open for Harrison’s raid. </a:t>
            </a:r>
            <a:endParaRPr lang="en-US" sz="1700"/>
          </a:p>
          <a:p>
            <a:r>
              <a:rPr lang="en-US" sz="1700" b="0" dirty="0">
                <a:ea typeface="+mn-lt"/>
                <a:cs typeface="+mn-lt"/>
              </a:rPr>
              <a:t>The defeat prompted Tecumseh to ally his remaining forces with Great Britain </a:t>
            </a:r>
            <a:endParaRPr lang="en-US" sz="1700"/>
          </a:p>
          <a:p>
            <a:endParaRPr lang="en-US" sz="1400" dirty="0"/>
          </a:p>
          <a:p>
            <a:endParaRPr lang="en-US" sz="1400" dirty="0"/>
          </a:p>
        </p:txBody>
      </p:sp>
      <p:sp>
        <p:nvSpPr>
          <p:cNvPr id="6" name="TextBox 5">
            <a:extLst>
              <a:ext uri="{FF2B5EF4-FFF2-40B4-BE49-F238E27FC236}">
                <a16:creationId xmlns:a16="http://schemas.microsoft.com/office/drawing/2014/main" id="{510D1395-44AC-DD36-7ECB-2CC21CA55023}"/>
              </a:ext>
            </a:extLst>
          </p:cNvPr>
          <p:cNvSpPr txBox="1"/>
          <p:nvPr/>
        </p:nvSpPr>
        <p:spPr>
          <a:xfrm>
            <a:off x="404727" y="5043777"/>
            <a:ext cx="3570110" cy="701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i="1" dirty="0">
                <a:solidFill>
                  <a:srgbClr val="C00000"/>
                </a:solidFill>
              </a:rPr>
              <a:t>November 7, 1811</a:t>
            </a:r>
            <a:endParaRPr lang="en-US" sz="2400">
              <a:solidFill>
                <a:srgbClr val="C00000"/>
              </a:solidFill>
            </a:endParaRPr>
          </a:p>
          <a:p>
            <a:pPr algn="l"/>
            <a:endParaRPr lang="en-US"/>
          </a:p>
        </p:txBody>
      </p:sp>
    </p:spTree>
    <p:extLst>
      <p:ext uri="{BB962C8B-B14F-4D97-AF65-F5344CB8AC3E}">
        <p14:creationId xmlns:p14="http://schemas.microsoft.com/office/powerpoint/2010/main" val="2322956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a:extLst>
              <a:ext uri="{FF2B5EF4-FFF2-40B4-BE49-F238E27FC236}">
                <a16:creationId xmlns:a16="http://schemas.microsoft.com/office/drawing/2014/main" id="{82789391-5708-C950-03C1-FBF4BB9741B4}"/>
              </a:ext>
            </a:extLst>
          </p:cNvPr>
          <p:cNvSpPr>
            <a:spLocks noGrp="1"/>
          </p:cNvSpPr>
          <p:nvPr>
            <p:ph type="title"/>
          </p:nvPr>
        </p:nvSpPr>
        <p:spPr>
          <a:xfrm>
            <a:off x="738935" y="353919"/>
            <a:ext cx="10515600" cy="1325563"/>
          </a:xfrm>
        </p:spPr>
        <p:txBody>
          <a:bodyPr/>
          <a:lstStyle/>
          <a:p>
            <a:pPr algn="ctr"/>
            <a:r>
              <a:rPr lang="en-US"/>
              <a:t>Andrew Jackson on Tecumseh</a:t>
            </a:r>
          </a:p>
        </p:txBody>
      </p:sp>
      <p:graphicFrame>
        <p:nvGraphicFramePr>
          <p:cNvPr id="6" name="Content Placeholder 2">
            <a:extLst>
              <a:ext uri="{FF2B5EF4-FFF2-40B4-BE49-F238E27FC236}">
                <a16:creationId xmlns:a16="http://schemas.microsoft.com/office/drawing/2014/main" id="{0E047166-F6C5-B24F-8E3F-47FCBABDD3BE}"/>
              </a:ext>
            </a:extLst>
          </p:cNvPr>
          <p:cNvGraphicFramePr>
            <a:graphicFrameLocks/>
          </p:cNvGraphicFramePr>
          <p:nvPr>
            <p:extLst>
              <p:ext uri="{D42A27DB-BD31-4B8C-83A1-F6EECF244321}">
                <p14:modId xmlns:p14="http://schemas.microsoft.com/office/powerpoint/2010/main" val="2709669219"/>
              </p:ext>
            </p:extLst>
          </p:nvPr>
        </p:nvGraphicFramePr>
        <p:xfrm>
          <a:off x="550700" y="1488407"/>
          <a:ext cx="5543129" cy="3702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2" name="TextBox 1">
            <a:extLst>
              <a:ext uri="{FF2B5EF4-FFF2-40B4-BE49-F238E27FC236}">
                <a16:creationId xmlns:a16="http://schemas.microsoft.com/office/drawing/2014/main" id="{E476E3D3-7D03-1C5D-F311-62C55376DD39}"/>
              </a:ext>
            </a:extLst>
          </p:cNvPr>
          <p:cNvSpPr txBox="1"/>
          <p:nvPr/>
        </p:nvSpPr>
        <p:spPr>
          <a:xfrm>
            <a:off x="1408972" y="5311847"/>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rgbClr val="C00000"/>
                </a:solidFill>
                <a:ea typeface="+mn-lt"/>
                <a:cs typeface="+mn-lt"/>
              </a:rPr>
              <a:t>June 5, 1812</a:t>
            </a:r>
            <a:endParaRPr lang="en-US"/>
          </a:p>
        </p:txBody>
      </p:sp>
      <p:pic>
        <p:nvPicPr>
          <p:cNvPr id="146" name="Picture 145" descr="A drawing of a person on a horse&#10;&#10;Description automatically generated">
            <a:extLst>
              <a:ext uri="{FF2B5EF4-FFF2-40B4-BE49-F238E27FC236}">
                <a16:creationId xmlns:a16="http://schemas.microsoft.com/office/drawing/2014/main" id="{30196801-2EBD-D099-7E69-D90C1BECDDBB}"/>
              </a:ext>
            </a:extLst>
          </p:cNvPr>
          <p:cNvPicPr>
            <a:picLocks noChangeAspect="1"/>
          </p:cNvPicPr>
          <p:nvPr/>
        </p:nvPicPr>
        <p:blipFill>
          <a:blip r:embed="rId8"/>
          <a:stretch>
            <a:fillRect/>
          </a:stretch>
        </p:blipFill>
        <p:spPr>
          <a:xfrm>
            <a:off x="7316373" y="1527550"/>
            <a:ext cx="3459263" cy="4876800"/>
          </a:xfrm>
          <a:prstGeom prst="rect">
            <a:avLst/>
          </a:prstGeom>
          <a:ln w="28575">
            <a:solidFill>
              <a:srgbClr val="C00000"/>
            </a:solidFill>
          </a:ln>
        </p:spPr>
      </p:pic>
    </p:spTree>
    <p:extLst>
      <p:ext uri="{BB962C8B-B14F-4D97-AF65-F5344CB8AC3E}">
        <p14:creationId xmlns:p14="http://schemas.microsoft.com/office/powerpoint/2010/main" val="1936447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4A0F-E9E8-132B-7A14-74088CD9635F}"/>
              </a:ext>
            </a:extLst>
          </p:cNvPr>
          <p:cNvSpPr>
            <a:spLocks noGrp="1"/>
          </p:cNvSpPr>
          <p:nvPr>
            <p:ph type="title"/>
          </p:nvPr>
        </p:nvSpPr>
        <p:spPr>
          <a:xfrm>
            <a:off x="701460" y="278968"/>
            <a:ext cx="10515600" cy="1325563"/>
          </a:xfrm>
        </p:spPr>
        <p:txBody>
          <a:bodyPr/>
          <a:lstStyle/>
          <a:p>
            <a:pPr algn="ctr"/>
            <a:r>
              <a:rPr lang="en-US"/>
              <a:t>The War Debate</a:t>
            </a:r>
          </a:p>
        </p:txBody>
      </p:sp>
      <p:sp>
        <p:nvSpPr>
          <p:cNvPr id="3" name="Text Placeholder 2">
            <a:extLst>
              <a:ext uri="{FF2B5EF4-FFF2-40B4-BE49-F238E27FC236}">
                <a16:creationId xmlns:a16="http://schemas.microsoft.com/office/drawing/2014/main" id="{0D864945-CC57-399B-0CAF-7BB95EC2C4E7}"/>
              </a:ext>
            </a:extLst>
          </p:cNvPr>
          <p:cNvSpPr>
            <a:spLocks noGrp="1"/>
          </p:cNvSpPr>
          <p:nvPr>
            <p:ph type="body" idx="1"/>
          </p:nvPr>
        </p:nvSpPr>
        <p:spPr>
          <a:xfrm>
            <a:off x="973830" y="1050682"/>
            <a:ext cx="5157787" cy="823912"/>
          </a:xfrm>
        </p:spPr>
        <p:txBody>
          <a:bodyPr>
            <a:normAutofit/>
          </a:bodyPr>
          <a:lstStyle/>
          <a:p>
            <a:r>
              <a:rPr lang="en-US" sz="3200" b="0">
                <a:latin typeface="Georgia"/>
                <a:cs typeface="Arial"/>
              </a:rPr>
              <a:t>War Hawks</a:t>
            </a:r>
            <a:endParaRPr lang="en-US" sz="3200" b="0">
              <a:latin typeface="Georgia"/>
            </a:endParaRPr>
          </a:p>
        </p:txBody>
      </p:sp>
      <p:sp>
        <p:nvSpPr>
          <p:cNvPr id="5" name="Text Placeholder 4">
            <a:extLst>
              <a:ext uri="{FF2B5EF4-FFF2-40B4-BE49-F238E27FC236}">
                <a16:creationId xmlns:a16="http://schemas.microsoft.com/office/drawing/2014/main" id="{91F45921-2ED6-6134-F79F-F67199CF373D}"/>
              </a:ext>
            </a:extLst>
          </p:cNvPr>
          <p:cNvSpPr>
            <a:spLocks noGrp="1"/>
          </p:cNvSpPr>
          <p:nvPr>
            <p:ph type="body" sz="quarter" idx="3"/>
          </p:nvPr>
        </p:nvSpPr>
        <p:spPr>
          <a:xfrm>
            <a:off x="6172200" y="1016209"/>
            <a:ext cx="5183188" cy="823912"/>
          </a:xfrm>
        </p:spPr>
        <p:txBody>
          <a:bodyPr>
            <a:normAutofit/>
          </a:bodyPr>
          <a:lstStyle/>
          <a:p>
            <a:r>
              <a:rPr lang="en-US" sz="3200" b="0">
                <a:latin typeface="Georgia"/>
                <a:cs typeface="Arial"/>
              </a:rPr>
              <a:t>Federalists</a:t>
            </a:r>
          </a:p>
        </p:txBody>
      </p:sp>
      <p:sp>
        <p:nvSpPr>
          <p:cNvPr id="77" name="TextBox 76">
            <a:extLst>
              <a:ext uri="{FF2B5EF4-FFF2-40B4-BE49-F238E27FC236}">
                <a16:creationId xmlns:a16="http://schemas.microsoft.com/office/drawing/2014/main" id="{BE30DD8F-BF19-B9B1-0662-9D2F6F66CFAF}"/>
              </a:ext>
            </a:extLst>
          </p:cNvPr>
          <p:cNvSpPr txBox="1"/>
          <p:nvPr/>
        </p:nvSpPr>
        <p:spPr>
          <a:xfrm>
            <a:off x="1021746" y="1977709"/>
            <a:ext cx="4502198" cy="461665"/>
          </a:xfrm>
          <a:prstGeom prst="rect">
            <a:avLst/>
          </a:prstGeom>
          <a:solidFill>
            <a:srgbClr val="C0000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Supported war with Britain</a:t>
            </a:r>
          </a:p>
        </p:txBody>
      </p:sp>
      <p:sp>
        <p:nvSpPr>
          <p:cNvPr id="78" name="TextBox 77">
            <a:extLst>
              <a:ext uri="{FF2B5EF4-FFF2-40B4-BE49-F238E27FC236}">
                <a16:creationId xmlns:a16="http://schemas.microsoft.com/office/drawing/2014/main" id="{F7421812-B797-B2FC-5CB3-C6598C49805A}"/>
              </a:ext>
            </a:extLst>
          </p:cNvPr>
          <p:cNvSpPr txBox="1"/>
          <p:nvPr/>
        </p:nvSpPr>
        <p:spPr>
          <a:xfrm>
            <a:off x="6269445" y="1977708"/>
            <a:ext cx="4502198" cy="461665"/>
          </a:xfrm>
          <a:prstGeom prst="rect">
            <a:avLst/>
          </a:prstGeom>
          <a:solidFill>
            <a:srgbClr val="C0000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Opposed war with Britain</a:t>
            </a:r>
          </a:p>
        </p:txBody>
      </p:sp>
      <p:sp>
        <p:nvSpPr>
          <p:cNvPr id="79" name="TextBox 78">
            <a:extLst>
              <a:ext uri="{FF2B5EF4-FFF2-40B4-BE49-F238E27FC236}">
                <a16:creationId xmlns:a16="http://schemas.microsoft.com/office/drawing/2014/main" id="{3726EB1D-54A0-D22A-5DE8-606E290BB999}"/>
              </a:ext>
            </a:extLst>
          </p:cNvPr>
          <p:cNvSpPr txBox="1"/>
          <p:nvPr/>
        </p:nvSpPr>
        <p:spPr>
          <a:xfrm>
            <a:off x="1021745" y="2733997"/>
            <a:ext cx="4502198" cy="461665"/>
          </a:xfrm>
          <a:prstGeom prst="rect">
            <a:avLst/>
          </a:prstGeom>
          <a:solidFill>
            <a:schemeClr val="tx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Westerners and Southerners</a:t>
            </a:r>
          </a:p>
        </p:txBody>
      </p:sp>
      <p:sp>
        <p:nvSpPr>
          <p:cNvPr id="80" name="TextBox 79">
            <a:extLst>
              <a:ext uri="{FF2B5EF4-FFF2-40B4-BE49-F238E27FC236}">
                <a16:creationId xmlns:a16="http://schemas.microsoft.com/office/drawing/2014/main" id="{093FCF69-2CE7-3128-5C91-22F8D9C461AF}"/>
              </a:ext>
            </a:extLst>
          </p:cNvPr>
          <p:cNvSpPr txBox="1"/>
          <p:nvPr/>
        </p:nvSpPr>
        <p:spPr>
          <a:xfrm>
            <a:off x="6266641" y="2733996"/>
            <a:ext cx="4502198" cy="461665"/>
          </a:xfrm>
          <a:prstGeom prst="rect">
            <a:avLst/>
          </a:prstGeom>
          <a:solidFill>
            <a:schemeClr val="tx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New Englanders</a:t>
            </a:r>
          </a:p>
        </p:txBody>
      </p:sp>
      <p:sp>
        <p:nvSpPr>
          <p:cNvPr id="81" name="TextBox 80">
            <a:extLst>
              <a:ext uri="{FF2B5EF4-FFF2-40B4-BE49-F238E27FC236}">
                <a16:creationId xmlns:a16="http://schemas.microsoft.com/office/drawing/2014/main" id="{B11476D1-F3B5-0862-52AC-FD3186D4E36F}"/>
              </a:ext>
            </a:extLst>
          </p:cNvPr>
          <p:cNvSpPr txBox="1"/>
          <p:nvPr/>
        </p:nvSpPr>
        <p:spPr>
          <a:xfrm>
            <a:off x="1021744" y="3528783"/>
            <a:ext cx="4502198" cy="1200329"/>
          </a:xfrm>
          <a:prstGeom prst="rect">
            <a:avLst/>
          </a:prstGeom>
          <a:solidFill>
            <a:srgbClr val="C0000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Wanted westward expansion and acquisition of Florida and Canada</a:t>
            </a:r>
          </a:p>
        </p:txBody>
      </p:sp>
      <p:sp>
        <p:nvSpPr>
          <p:cNvPr id="82" name="TextBox 81">
            <a:extLst>
              <a:ext uri="{FF2B5EF4-FFF2-40B4-BE49-F238E27FC236}">
                <a16:creationId xmlns:a16="http://schemas.microsoft.com/office/drawing/2014/main" id="{3A98A1C9-172A-E218-FAC4-5EC4D172A9D9}"/>
              </a:ext>
            </a:extLst>
          </p:cNvPr>
          <p:cNvSpPr txBox="1"/>
          <p:nvPr/>
        </p:nvSpPr>
        <p:spPr>
          <a:xfrm>
            <a:off x="6272615" y="3528781"/>
            <a:ext cx="4502198" cy="1200329"/>
          </a:xfrm>
          <a:prstGeom prst="rect">
            <a:avLst/>
          </a:prstGeom>
          <a:solidFill>
            <a:srgbClr val="C0000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Wanted America to become an economic power based on manufacturing and trade</a:t>
            </a:r>
          </a:p>
        </p:txBody>
      </p:sp>
      <p:sp>
        <p:nvSpPr>
          <p:cNvPr id="83" name="TextBox 82">
            <a:extLst>
              <a:ext uri="{FF2B5EF4-FFF2-40B4-BE49-F238E27FC236}">
                <a16:creationId xmlns:a16="http://schemas.microsoft.com/office/drawing/2014/main" id="{2180F2BF-9FFF-34EB-1198-5D96065760F9}"/>
              </a:ext>
            </a:extLst>
          </p:cNvPr>
          <p:cNvSpPr txBox="1"/>
          <p:nvPr/>
        </p:nvSpPr>
        <p:spPr>
          <a:xfrm>
            <a:off x="1021744" y="4983509"/>
            <a:ext cx="4502198" cy="461665"/>
          </a:xfrm>
          <a:prstGeom prst="rect">
            <a:avLst/>
          </a:prstGeom>
          <a:solidFill>
            <a:schemeClr val="tx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Wanted war because: </a:t>
            </a:r>
          </a:p>
        </p:txBody>
      </p:sp>
      <p:sp>
        <p:nvSpPr>
          <p:cNvPr id="84" name="TextBox 83">
            <a:extLst>
              <a:ext uri="{FF2B5EF4-FFF2-40B4-BE49-F238E27FC236}">
                <a16:creationId xmlns:a16="http://schemas.microsoft.com/office/drawing/2014/main" id="{8A60E1C0-3D71-AEF5-7FE1-CE1DAB135A99}"/>
              </a:ext>
            </a:extLst>
          </p:cNvPr>
          <p:cNvSpPr txBox="1"/>
          <p:nvPr/>
        </p:nvSpPr>
        <p:spPr>
          <a:xfrm>
            <a:off x="6265689" y="4983508"/>
            <a:ext cx="4502198" cy="1200329"/>
          </a:xfrm>
          <a:prstGeom prst="rect">
            <a:avLst/>
          </a:prstGeom>
          <a:solidFill>
            <a:schemeClr val="tx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rPr>
              <a:t>Did not want war because: they predicted economic disaster for New England if war ensued.</a:t>
            </a:r>
          </a:p>
        </p:txBody>
      </p:sp>
    </p:spTree>
    <p:extLst>
      <p:ext uri="{BB962C8B-B14F-4D97-AF65-F5344CB8AC3E}">
        <p14:creationId xmlns:p14="http://schemas.microsoft.com/office/powerpoint/2010/main" val="49883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DA5404-EF16-1CA8-A3F7-4064D06DEB28}"/>
              </a:ext>
            </a:extLst>
          </p:cNvPr>
          <p:cNvSpPr txBox="1"/>
          <p:nvPr/>
        </p:nvSpPr>
        <p:spPr>
          <a:xfrm>
            <a:off x="7898808" y="318652"/>
            <a:ext cx="34013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Against War</a:t>
            </a:r>
            <a:endParaRPr lang="en-US"/>
          </a:p>
        </p:txBody>
      </p:sp>
      <p:sp>
        <p:nvSpPr>
          <p:cNvPr id="4" name="TextBox 3">
            <a:extLst>
              <a:ext uri="{FF2B5EF4-FFF2-40B4-BE49-F238E27FC236}">
                <a16:creationId xmlns:a16="http://schemas.microsoft.com/office/drawing/2014/main" id="{6F69C2EC-8EF8-0F7A-1520-08C0960ECC0D}"/>
              </a:ext>
            </a:extLst>
          </p:cNvPr>
          <p:cNvSpPr txBox="1"/>
          <p:nvPr/>
        </p:nvSpPr>
        <p:spPr>
          <a:xfrm>
            <a:off x="1067836" y="317893"/>
            <a:ext cx="4913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In Support of War</a:t>
            </a:r>
          </a:p>
        </p:txBody>
      </p:sp>
      <p:graphicFrame>
        <p:nvGraphicFramePr>
          <p:cNvPr id="6" name="Content Placeholder 2">
            <a:extLst>
              <a:ext uri="{FF2B5EF4-FFF2-40B4-BE49-F238E27FC236}">
                <a16:creationId xmlns:a16="http://schemas.microsoft.com/office/drawing/2014/main" id="{0E047166-F6C5-B24F-8E3F-47FCBABDD3BE}"/>
              </a:ext>
            </a:extLst>
          </p:cNvPr>
          <p:cNvGraphicFramePr>
            <a:graphicFrameLocks/>
          </p:cNvGraphicFramePr>
          <p:nvPr>
            <p:extLst>
              <p:ext uri="{D42A27DB-BD31-4B8C-83A1-F6EECF244321}">
                <p14:modId xmlns:p14="http://schemas.microsoft.com/office/powerpoint/2010/main" val="3482440539"/>
              </p:ext>
            </p:extLst>
          </p:nvPr>
        </p:nvGraphicFramePr>
        <p:xfrm>
          <a:off x="515055" y="1503444"/>
          <a:ext cx="11249662" cy="37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2" name="TextBox 1">
            <a:extLst>
              <a:ext uri="{FF2B5EF4-FFF2-40B4-BE49-F238E27FC236}">
                <a16:creationId xmlns:a16="http://schemas.microsoft.com/office/drawing/2014/main" id="{E476E3D3-7D03-1C5D-F311-62C55376DD39}"/>
              </a:ext>
            </a:extLst>
          </p:cNvPr>
          <p:cNvSpPr txBox="1"/>
          <p:nvPr/>
        </p:nvSpPr>
        <p:spPr>
          <a:xfrm>
            <a:off x="1069407" y="5175268"/>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rgbClr val="C00000"/>
                </a:solidFill>
                <a:ea typeface="+mn-lt"/>
                <a:cs typeface="+mn-lt"/>
              </a:rPr>
              <a:t>Date</a:t>
            </a:r>
            <a:endParaRPr lang="en-US"/>
          </a:p>
        </p:txBody>
      </p:sp>
      <p:sp>
        <p:nvSpPr>
          <p:cNvPr id="133" name="TextBox 1">
            <a:extLst>
              <a:ext uri="{FF2B5EF4-FFF2-40B4-BE49-F238E27FC236}">
                <a16:creationId xmlns:a16="http://schemas.microsoft.com/office/drawing/2014/main" id="{88FD2275-BBF9-CBA7-9F1E-64D0986E194C}"/>
              </a:ext>
            </a:extLst>
          </p:cNvPr>
          <p:cNvSpPr txBox="1"/>
          <p:nvPr/>
        </p:nvSpPr>
        <p:spPr>
          <a:xfrm>
            <a:off x="6661958" y="5174429"/>
            <a:ext cx="274781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rgbClr val="C00000"/>
                </a:solidFill>
                <a:ea typeface="+mn-lt"/>
                <a:cs typeface="+mn-lt"/>
              </a:rPr>
              <a:t>Date</a:t>
            </a:r>
            <a:endParaRPr lang="en-US"/>
          </a:p>
        </p:txBody>
      </p:sp>
      <p:sp>
        <p:nvSpPr>
          <p:cNvPr id="141" name="TextBox 1">
            <a:extLst>
              <a:ext uri="{FF2B5EF4-FFF2-40B4-BE49-F238E27FC236}">
                <a16:creationId xmlns:a16="http://schemas.microsoft.com/office/drawing/2014/main" id="{9657DB1B-5409-409C-040E-D731207E994A}"/>
              </a:ext>
            </a:extLst>
          </p:cNvPr>
          <p:cNvSpPr txBox="1"/>
          <p:nvPr/>
        </p:nvSpPr>
        <p:spPr>
          <a:xfrm>
            <a:off x="1384332" y="1039175"/>
            <a:ext cx="449218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"War Against England"</a:t>
            </a:r>
          </a:p>
        </p:txBody>
      </p:sp>
      <p:sp>
        <p:nvSpPr>
          <p:cNvPr id="142" name="TextBox 1">
            <a:extLst>
              <a:ext uri="{FF2B5EF4-FFF2-40B4-BE49-F238E27FC236}">
                <a16:creationId xmlns:a16="http://schemas.microsoft.com/office/drawing/2014/main" id="{E2865070-4D29-7236-F56D-3307BA4E7163}"/>
              </a:ext>
            </a:extLst>
          </p:cNvPr>
          <p:cNvSpPr txBox="1"/>
          <p:nvPr/>
        </p:nvSpPr>
        <p:spPr>
          <a:xfrm>
            <a:off x="7062408" y="1040012"/>
            <a:ext cx="449218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"House Minority Response"</a:t>
            </a:r>
            <a:endParaRPr lang="en-US" dirty="0"/>
          </a:p>
        </p:txBody>
      </p:sp>
    </p:spTree>
    <p:extLst>
      <p:ext uri="{BB962C8B-B14F-4D97-AF65-F5344CB8AC3E}">
        <p14:creationId xmlns:p14="http://schemas.microsoft.com/office/powerpoint/2010/main" val="1096050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BBDF-DB37-F06A-B767-420AF6AB0A41}"/>
              </a:ext>
            </a:extLst>
          </p:cNvPr>
          <p:cNvSpPr>
            <a:spLocks noGrp="1"/>
          </p:cNvSpPr>
          <p:nvPr>
            <p:ph type="title"/>
          </p:nvPr>
        </p:nvSpPr>
        <p:spPr/>
        <p:txBody>
          <a:bodyPr/>
          <a:lstStyle/>
          <a:p>
            <a:pPr algn="ctr"/>
            <a:r>
              <a:rPr lang="en-US"/>
              <a:t>The War Hawks</a:t>
            </a:r>
          </a:p>
        </p:txBody>
      </p:sp>
      <p:sp>
        <p:nvSpPr>
          <p:cNvPr id="6" name="Title 1">
            <a:extLst>
              <a:ext uri="{FF2B5EF4-FFF2-40B4-BE49-F238E27FC236}">
                <a16:creationId xmlns:a16="http://schemas.microsoft.com/office/drawing/2014/main" id="{3A63DDF2-ECA2-589D-70DB-195F7BC2DA8F}"/>
              </a:ext>
            </a:extLst>
          </p:cNvPr>
          <p:cNvSpPr txBox="1">
            <a:spLocks/>
          </p:cNvSpPr>
          <p:nvPr/>
        </p:nvSpPr>
        <p:spPr>
          <a:xfrm>
            <a:off x="2532892" y="1288024"/>
            <a:ext cx="3932237" cy="65129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Henry Clay</a:t>
            </a:r>
          </a:p>
        </p:txBody>
      </p:sp>
      <p:sp>
        <p:nvSpPr>
          <p:cNvPr id="8" name="Title 1">
            <a:extLst>
              <a:ext uri="{FF2B5EF4-FFF2-40B4-BE49-F238E27FC236}">
                <a16:creationId xmlns:a16="http://schemas.microsoft.com/office/drawing/2014/main" id="{07CFB411-6293-752C-CECB-1DD739F67AD5}"/>
              </a:ext>
            </a:extLst>
          </p:cNvPr>
          <p:cNvSpPr txBox="1">
            <a:spLocks/>
          </p:cNvSpPr>
          <p:nvPr/>
        </p:nvSpPr>
        <p:spPr>
          <a:xfrm>
            <a:off x="7243238" y="1283947"/>
            <a:ext cx="3932237" cy="65129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John C. Calhoun</a:t>
            </a:r>
          </a:p>
        </p:txBody>
      </p:sp>
      <p:pic>
        <p:nvPicPr>
          <p:cNvPr id="5" name="Picture 4" descr="A painting of a person in a uniform&#10;&#10;Description automatically generated">
            <a:extLst>
              <a:ext uri="{FF2B5EF4-FFF2-40B4-BE49-F238E27FC236}">
                <a16:creationId xmlns:a16="http://schemas.microsoft.com/office/drawing/2014/main" id="{E4985F53-9A98-ECAA-DF4A-4431756C69B7}"/>
              </a:ext>
            </a:extLst>
          </p:cNvPr>
          <p:cNvPicPr>
            <a:picLocks noChangeAspect="1"/>
          </p:cNvPicPr>
          <p:nvPr/>
        </p:nvPicPr>
        <p:blipFill>
          <a:blip r:embed="rId3"/>
          <a:stretch>
            <a:fillRect/>
          </a:stretch>
        </p:blipFill>
        <p:spPr>
          <a:xfrm>
            <a:off x="7176321" y="1937539"/>
            <a:ext cx="3175617" cy="3778333"/>
          </a:xfrm>
          <a:prstGeom prst="rect">
            <a:avLst/>
          </a:prstGeom>
          <a:ln w="28575">
            <a:solidFill>
              <a:srgbClr val="C00000"/>
            </a:solidFill>
          </a:ln>
        </p:spPr>
      </p:pic>
      <p:pic>
        <p:nvPicPr>
          <p:cNvPr id="7" name="Picture 6" descr="A painting of a person&#10;&#10;Description automatically generated">
            <a:extLst>
              <a:ext uri="{FF2B5EF4-FFF2-40B4-BE49-F238E27FC236}">
                <a16:creationId xmlns:a16="http://schemas.microsoft.com/office/drawing/2014/main" id="{5D268034-C16F-1C8D-269D-4532EB0A3295}"/>
              </a:ext>
            </a:extLst>
          </p:cNvPr>
          <p:cNvPicPr>
            <a:picLocks noChangeAspect="1"/>
          </p:cNvPicPr>
          <p:nvPr/>
        </p:nvPicPr>
        <p:blipFill>
          <a:blip r:embed="rId4"/>
          <a:stretch>
            <a:fillRect/>
          </a:stretch>
        </p:blipFill>
        <p:spPr>
          <a:xfrm>
            <a:off x="1944682" y="1996830"/>
            <a:ext cx="3007715" cy="3632852"/>
          </a:xfrm>
          <a:prstGeom prst="rect">
            <a:avLst/>
          </a:prstGeom>
          <a:ln w="28575">
            <a:solidFill>
              <a:srgbClr val="C00000"/>
            </a:solidFill>
          </a:ln>
        </p:spPr>
      </p:pic>
    </p:spTree>
    <p:extLst>
      <p:ext uri="{BB962C8B-B14F-4D97-AF65-F5344CB8AC3E}">
        <p14:creationId xmlns:p14="http://schemas.microsoft.com/office/powerpoint/2010/main" val="2916937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F9A75-28C5-E3F4-8DBA-E48564D5E7E2}"/>
              </a:ext>
            </a:extLst>
          </p:cNvPr>
          <p:cNvSpPr>
            <a:spLocks noGrp="1"/>
          </p:cNvSpPr>
          <p:nvPr>
            <p:ph type="title"/>
          </p:nvPr>
        </p:nvSpPr>
        <p:spPr>
          <a:xfrm>
            <a:off x="783771" y="92982"/>
            <a:ext cx="10515600" cy="1325563"/>
          </a:xfrm>
        </p:spPr>
        <p:txBody>
          <a:bodyPr/>
          <a:lstStyle/>
          <a:p>
            <a:r>
              <a:rPr lang="en-US" dirty="0"/>
              <a:t>What Caused the War of 1812?</a:t>
            </a:r>
          </a:p>
        </p:txBody>
      </p:sp>
      <p:sp>
        <p:nvSpPr>
          <p:cNvPr id="3" name="Content Placeholder 2">
            <a:extLst>
              <a:ext uri="{FF2B5EF4-FFF2-40B4-BE49-F238E27FC236}">
                <a16:creationId xmlns:a16="http://schemas.microsoft.com/office/drawing/2014/main" id="{BC5105EC-AC5A-9291-2001-EDD9AC33ADBF}"/>
              </a:ext>
            </a:extLst>
          </p:cNvPr>
          <p:cNvSpPr>
            <a:spLocks noGrp="1"/>
          </p:cNvSpPr>
          <p:nvPr>
            <p:ph idx="1"/>
          </p:nvPr>
        </p:nvSpPr>
        <p:spPr>
          <a:xfrm>
            <a:off x="5403273" y="1139825"/>
            <a:ext cx="6677891" cy="3781545"/>
          </a:xfrm>
        </p:spPr>
        <p:txBody>
          <a:bodyPr vert="horz" lIns="91440" tIns="45720" rIns="91440" bIns="45720" rtlCol="0" anchor="t">
            <a:normAutofit lnSpcReduction="10000"/>
          </a:bodyPr>
          <a:lstStyle/>
          <a:p>
            <a:r>
              <a:rPr lang="en-US" b="0" dirty="0">
                <a:ea typeface="+mn-lt"/>
                <a:cs typeface="+mn-lt"/>
              </a:rPr>
              <a:t>American territory expansion and deals with France </a:t>
            </a:r>
            <a:endParaRPr lang="en-US" dirty="0"/>
          </a:p>
          <a:p>
            <a:r>
              <a:rPr lang="en-US" b="0" dirty="0">
                <a:ea typeface="+mn-lt"/>
                <a:cs typeface="+mn-lt"/>
              </a:rPr>
              <a:t>Britain's naval attacks against American sailors </a:t>
            </a:r>
            <a:endParaRPr lang="en-US"/>
          </a:p>
          <a:p>
            <a:r>
              <a:rPr lang="en-US" b="0" dirty="0">
                <a:ea typeface="+mn-lt"/>
                <a:cs typeface="+mn-lt"/>
              </a:rPr>
              <a:t>Jefferson and Madison's trade restrictions </a:t>
            </a:r>
            <a:endParaRPr lang="en-US"/>
          </a:p>
          <a:p>
            <a:r>
              <a:rPr lang="en-US" b="0" dirty="0">
                <a:ea typeface="+mn-lt"/>
                <a:cs typeface="+mn-lt"/>
              </a:rPr>
              <a:t>Indigenous-British alliances </a:t>
            </a:r>
            <a:endParaRPr lang="en-US" dirty="0"/>
          </a:p>
          <a:p>
            <a:r>
              <a:rPr lang="en-US" b="0" dirty="0">
                <a:ea typeface="+mn-lt"/>
                <a:cs typeface="+mn-lt"/>
              </a:rPr>
              <a:t>Native American resistance of American westward expansion </a:t>
            </a:r>
            <a:endParaRPr lang="en-US"/>
          </a:p>
        </p:txBody>
      </p:sp>
      <p:pic>
        <p:nvPicPr>
          <p:cNvPr id="6" name="Picture 5" descr="A painting of a person holding a flag&#10;&#10;Description automatically generated">
            <a:extLst>
              <a:ext uri="{FF2B5EF4-FFF2-40B4-BE49-F238E27FC236}">
                <a16:creationId xmlns:a16="http://schemas.microsoft.com/office/drawing/2014/main" id="{C4CAE39A-8EC0-65C6-1CF5-65B8118ABBA9}"/>
              </a:ext>
            </a:extLst>
          </p:cNvPr>
          <p:cNvPicPr>
            <a:picLocks noChangeAspect="1"/>
          </p:cNvPicPr>
          <p:nvPr/>
        </p:nvPicPr>
        <p:blipFill rotWithShape="1">
          <a:blip r:embed="rId3"/>
          <a:srcRect t="10000" r="-3" b="-3"/>
          <a:stretch/>
        </p:blipFill>
        <p:spPr>
          <a:xfrm>
            <a:off x="178214" y="1099979"/>
            <a:ext cx="4406116" cy="4406116"/>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ln w="28575">
            <a:solidFill>
              <a:srgbClr val="C00000"/>
            </a:solidFill>
          </a:ln>
        </p:spPr>
      </p:pic>
      <p:sp>
        <p:nvSpPr>
          <p:cNvPr id="8" name="TextBox 7">
            <a:extLst>
              <a:ext uri="{FF2B5EF4-FFF2-40B4-BE49-F238E27FC236}">
                <a16:creationId xmlns:a16="http://schemas.microsoft.com/office/drawing/2014/main" id="{99516B0E-C835-6A17-C8F2-E4A7FCED7CB9}"/>
              </a:ext>
            </a:extLst>
          </p:cNvPr>
          <p:cNvSpPr txBox="1"/>
          <p:nvPr/>
        </p:nvSpPr>
        <p:spPr>
          <a:xfrm>
            <a:off x="3825401" y="5200467"/>
            <a:ext cx="7797027" cy="523220"/>
          </a:xfrm>
          <a:prstGeom prst="rect">
            <a:avLst/>
          </a:prstGeom>
          <a:solidFill>
            <a:srgbClr val="C0000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b="1" dirty="0">
                <a:solidFill>
                  <a:srgbClr val="FFFFFF"/>
                </a:solidFill>
              </a:rPr>
              <a:t>Americans were pressured on all sides. </a:t>
            </a:r>
            <a:endParaRPr lang="en-US" sz="2800">
              <a:solidFill>
                <a:srgbClr val="FFFFFF"/>
              </a:solidFill>
            </a:endParaRPr>
          </a:p>
        </p:txBody>
      </p:sp>
      <p:sp>
        <p:nvSpPr>
          <p:cNvPr id="10" name="TextBox 9">
            <a:extLst>
              <a:ext uri="{FF2B5EF4-FFF2-40B4-BE49-F238E27FC236}">
                <a16:creationId xmlns:a16="http://schemas.microsoft.com/office/drawing/2014/main" id="{3C5D55C9-AFD9-B14F-4C86-193F7451EFF0}"/>
              </a:ext>
            </a:extLst>
          </p:cNvPr>
          <p:cNvSpPr txBox="1"/>
          <p:nvPr/>
        </p:nvSpPr>
        <p:spPr>
          <a:xfrm>
            <a:off x="3939518" y="5880401"/>
            <a:ext cx="7577410" cy="523220"/>
          </a:xfrm>
          <a:prstGeom prst="rect">
            <a:avLst/>
          </a:prstGeom>
          <a:solidFill>
            <a:srgbClr val="C0000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800" b="1" dirty="0">
                <a:solidFill>
                  <a:srgbClr val="FFFFFF"/>
                </a:solidFill>
                <a:ea typeface="+mn-lt"/>
                <a:cs typeface="+mn-lt"/>
              </a:rPr>
              <a:t>Madison's solution: </a:t>
            </a:r>
            <a:r>
              <a:rPr lang="en-US" sz="2800" b="1" i="1" dirty="0">
                <a:solidFill>
                  <a:srgbClr val="FFFFFF"/>
                </a:solidFill>
                <a:ea typeface="+mn-lt"/>
                <a:cs typeface="+mn-lt"/>
              </a:rPr>
              <a:t>War with Britain</a:t>
            </a:r>
            <a:endParaRPr lang="en-US" sz="2800" b="1">
              <a:solidFill>
                <a:srgbClr val="FFFFFF"/>
              </a:solidFill>
            </a:endParaRPr>
          </a:p>
        </p:txBody>
      </p:sp>
    </p:spTree>
    <p:extLst>
      <p:ext uri="{BB962C8B-B14F-4D97-AF65-F5344CB8AC3E}">
        <p14:creationId xmlns:p14="http://schemas.microsoft.com/office/powerpoint/2010/main" val="1288734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36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ships in the water&#10;&#10;Description automatically generated">
            <a:extLst>
              <a:ext uri="{FF2B5EF4-FFF2-40B4-BE49-F238E27FC236}">
                <a16:creationId xmlns:a16="http://schemas.microsoft.com/office/drawing/2014/main" id="{A4410FC3-E502-8EB2-62F9-F81564E688CC}"/>
              </a:ext>
            </a:extLst>
          </p:cNvPr>
          <p:cNvPicPr>
            <a:picLocks noChangeAspect="1"/>
          </p:cNvPicPr>
          <p:nvPr/>
        </p:nvPicPr>
        <p:blipFill rotWithShape="1">
          <a:blip r:embed="rId3">
            <a:alphaModFix amt="50000"/>
          </a:blip>
          <a:srcRect t="8536"/>
          <a:stretch/>
        </p:blipFill>
        <p:spPr>
          <a:xfrm>
            <a:off x="20" y="1"/>
            <a:ext cx="12191980" cy="6857999"/>
          </a:xfrm>
          <a:prstGeom prst="rect">
            <a:avLst/>
          </a:prstGeom>
        </p:spPr>
      </p:pic>
      <p:sp>
        <p:nvSpPr>
          <p:cNvPr id="2" name="Title 1">
            <a:extLst>
              <a:ext uri="{FF2B5EF4-FFF2-40B4-BE49-F238E27FC236}">
                <a16:creationId xmlns:a16="http://schemas.microsoft.com/office/drawing/2014/main" id="{46D440FE-0E06-F6C0-8A47-AD35A170BFB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Essential Question</a:t>
            </a:r>
          </a:p>
        </p:txBody>
      </p:sp>
      <p:sp>
        <p:nvSpPr>
          <p:cNvPr id="3" name="Content Placeholder 2">
            <a:extLst>
              <a:ext uri="{FF2B5EF4-FFF2-40B4-BE49-F238E27FC236}">
                <a16:creationId xmlns:a16="http://schemas.microsoft.com/office/drawing/2014/main" id="{800ED5A9-05A4-7FB8-BF36-CEDF3C9A0BFD}"/>
              </a:ext>
            </a:extLst>
          </p:cNvPr>
          <p:cNvSpPr>
            <a:spLocks noGrp="1"/>
          </p:cNvSpPr>
          <p:nvPr>
            <p:ph idx="1"/>
          </p:nvPr>
        </p:nvSpPr>
        <p:spPr>
          <a:xfrm>
            <a:off x="1524000" y="4159404"/>
            <a:ext cx="9144000" cy="1098395"/>
          </a:xfrm>
        </p:spPr>
        <p:txBody>
          <a:bodyPr vert="horz" lIns="91440" tIns="45720" rIns="91440" bIns="45720" rtlCol="0" anchor="t">
            <a:normAutofit/>
          </a:bodyPr>
          <a:lstStyle/>
          <a:p>
            <a:pPr marL="0" indent="0" algn="ctr">
              <a:buNone/>
            </a:pPr>
            <a:r>
              <a:rPr lang="en-US" sz="3600" b="0" i="1" dirty="0">
                <a:solidFill>
                  <a:srgbClr val="FFFFFF"/>
                </a:solidFill>
              </a:rPr>
              <a:t>What are some of the reasons the United States went to war in 1812?</a:t>
            </a:r>
            <a:endParaRPr lang="en-US" sz="3600" i="1" dirty="0">
              <a:solidFill>
                <a:srgbClr val="FFFFFF"/>
              </a:solidFill>
            </a:endParaRPr>
          </a:p>
        </p:txBody>
      </p:sp>
    </p:spTree>
    <p:extLst>
      <p:ext uri="{BB962C8B-B14F-4D97-AF65-F5344CB8AC3E}">
        <p14:creationId xmlns:p14="http://schemas.microsoft.com/office/powerpoint/2010/main" val="18010128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1B04F3-16A5-6A90-8DC3-F4AA4E5CC910}"/>
              </a:ext>
            </a:extLst>
          </p:cNvPr>
          <p:cNvSpPr>
            <a:spLocks noGrp="1"/>
          </p:cNvSpPr>
          <p:nvPr>
            <p:ph type="title"/>
          </p:nvPr>
        </p:nvSpPr>
        <p:spPr>
          <a:xfrm>
            <a:off x="838200" y="609600"/>
            <a:ext cx="3739341" cy="1330839"/>
          </a:xfrm>
        </p:spPr>
        <p:txBody>
          <a:bodyPr>
            <a:normAutofit/>
          </a:bodyPr>
          <a:lstStyle/>
          <a:p>
            <a:r>
              <a:rPr lang="en-US" sz="3700"/>
              <a:t>Post-Revolution America</a:t>
            </a:r>
          </a:p>
        </p:txBody>
      </p:sp>
      <p:sp>
        <p:nvSpPr>
          <p:cNvPr id="3" name="Content Placeholder 2">
            <a:extLst>
              <a:ext uri="{FF2B5EF4-FFF2-40B4-BE49-F238E27FC236}">
                <a16:creationId xmlns:a16="http://schemas.microsoft.com/office/drawing/2014/main" id="{CFCFE398-4ED4-44EF-627B-D4FDF5FDD09D}"/>
              </a:ext>
            </a:extLst>
          </p:cNvPr>
          <p:cNvSpPr>
            <a:spLocks noGrp="1"/>
          </p:cNvSpPr>
          <p:nvPr>
            <p:ph idx="1"/>
          </p:nvPr>
        </p:nvSpPr>
        <p:spPr>
          <a:xfrm>
            <a:off x="862366" y="2194102"/>
            <a:ext cx="3427001" cy="3908586"/>
          </a:xfrm>
        </p:spPr>
        <p:txBody>
          <a:bodyPr vert="horz" lIns="91440" tIns="45720" rIns="91440" bIns="45720" rtlCol="0" anchor="t">
            <a:normAutofit/>
          </a:bodyPr>
          <a:lstStyle/>
          <a:p>
            <a:r>
              <a:rPr lang="en-US" sz="2000" b="0" dirty="0"/>
              <a:t>After the revolution, the U.S. focused on westward expansion</a:t>
            </a:r>
            <a:endParaRPr lang="en-US" sz="2000" dirty="0"/>
          </a:p>
          <a:p>
            <a:pPr lvl="1"/>
            <a:r>
              <a:rPr lang="en-US" sz="2000" b="0" dirty="0">
                <a:solidFill>
                  <a:schemeClr val="accent4">
                    <a:lumMod val="75000"/>
                  </a:schemeClr>
                </a:solidFill>
              </a:rPr>
              <a:t>Trade deals with </a:t>
            </a:r>
            <a:r>
              <a:rPr lang="en-US" sz="2000" dirty="0">
                <a:solidFill>
                  <a:schemeClr val="accent4">
                    <a:lumMod val="75000"/>
                  </a:schemeClr>
                </a:solidFill>
              </a:rPr>
              <a:t>France</a:t>
            </a:r>
          </a:p>
          <a:p>
            <a:pPr lvl="2"/>
            <a:r>
              <a:rPr lang="en-US" dirty="0">
                <a:solidFill>
                  <a:schemeClr val="accent1"/>
                </a:solidFill>
              </a:rPr>
              <a:t>Louisiana Purchase</a:t>
            </a:r>
          </a:p>
          <a:p>
            <a:pPr lvl="1"/>
            <a:r>
              <a:rPr lang="en-US" sz="2000" dirty="0">
                <a:solidFill>
                  <a:schemeClr val="tx2"/>
                </a:solidFill>
              </a:rPr>
              <a:t>Encroachment on British land</a:t>
            </a:r>
          </a:p>
          <a:p>
            <a:pPr lvl="1"/>
            <a:r>
              <a:rPr lang="en-US" sz="2000" dirty="0">
                <a:solidFill>
                  <a:schemeClr val="tx2"/>
                </a:solidFill>
              </a:rPr>
              <a:t>Conflicts with Native Americans on the western frontier</a:t>
            </a:r>
          </a:p>
          <a:p>
            <a:endParaRPr lang="en-US" sz="2000" b="0"/>
          </a:p>
          <a:p>
            <a:pPr marL="0" indent="0">
              <a:buNone/>
            </a:pPr>
            <a:endParaRPr lang="en-US" sz="2000" b="1"/>
          </a:p>
          <a:p>
            <a:pPr lvl="1"/>
            <a:endParaRPr lang="en-US" sz="2000" b="1"/>
          </a:p>
        </p:txBody>
      </p:sp>
      <p:pic>
        <p:nvPicPr>
          <p:cNvPr id="4" name="Picture 3" descr="A map of the united states&#10;&#10;Description automatically generated">
            <a:extLst>
              <a:ext uri="{FF2B5EF4-FFF2-40B4-BE49-F238E27FC236}">
                <a16:creationId xmlns:a16="http://schemas.microsoft.com/office/drawing/2014/main" id="{9AA2F5F2-1B9D-0676-FCE5-12F384C71041}"/>
              </a:ext>
            </a:extLst>
          </p:cNvPr>
          <p:cNvPicPr>
            <a:picLocks noChangeAspect="1"/>
          </p:cNvPicPr>
          <p:nvPr/>
        </p:nvPicPr>
        <p:blipFill>
          <a:blip r:embed="rId3"/>
          <a:stretch>
            <a:fillRect/>
          </a:stretch>
        </p:blipFill>
        <p:spPr>
          <a:xfrm>
            <a:off x="5084510" y="1271396"/>
            <a:ext cx="6856982" cy="4318895"/>
          </a:xfrm>
          <a:prstGeom prst="rect">
            <a:avLst/>
          </a:prstGeom>
        </p:spPr>
      </p:pic>
    </p:spTree>
    <p:extLst>
      <p:ext uri="{BB962C8B-B14F-4D97-AF65-F5344CB8AC3E}">
        <p14:creationId xmlns:p14="http://schemas.microsoft.com/office/powerpoint/2010/main" val="297911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6EB30-6022-7BF7-8AD3-FEC90B877E7B}"/>
              </a:ext>
            </a:extLst>
          </p:cNvPr>
          <p:cNvSpPr>
            <a:spLocks noGrp="1"/>
          </p:cNvSpPr>
          <p:nvPr>
            <p:ph type="title"/>
          </p:nvPr>
        </p:nvSpPr>
        <p:spPr>
          <a:xfrm>
            <a:off x="620487" y="133804"/>
            <a:ext cx="5251316" cy="1807305"/>
          </a:xfrm>
        </p:spPr>
        <p:txBody>
          <a:bodyPr>
            <a:normAutofit/>
          </a:bodyPr>
          <a:lstStyle/>
          <a:p>
            <a:r>
              <a:rPr lang="en-US" sz="4400"/>
              <a:t>Britain, France, and the United States</a:t>
            </a:r>
          </a:p>
        </p:txBody>
      </p:sp>
      <p:sp>
        <p:nvSpPr>
          <p:cNvPr id="3" name="Content Placeholder 2">
            <a:extLst>
              <a:ext uri="{FF2B5EF4-FFF2-40B4-BE49-F238E27FC236}">
                <a16:creationId xmlns:a16="http://schemas.microsoft.com/office/drawing/2014/main" id="{EEB629F8-8262-FE62-747C-799622EFC517}"/>
              </a:ext>
            </a:extLst>
          </p:cNvPr>
          <p:cNvSpPr>
            <a:spLocks noGrp="1"/>
          </p:cNvSpPr>
          <p:nvPr>
            <p:ph idx="1"/>
          </p:nvPr>
        </p:nvSpPr>
        <p:spPr>
          <a:xfrm>
            <a:off x="212271" y="1715160"/>
            <a:ext cx="6050240" cy="3849482"/>
          </a:xfrm>
        </p:spPr>
        <p:txBody>
          <a:bodyPr vert="horz" lIns="91440" tIns="45720" rIns="91440" bIns="45720" rtlCol="0" anchor="t">
            <a:noAutofit/>
          </a:bodyPr>
          <a:lstStyle/>
          <a:p>
            <a:r>
              <a:rPr lang="en-US" sz="2400" b="0">
                <a:ea typeface="+mn-lt"/>
                <a:cs typeface="+mn-lt"/>
              </a:rPr>
              <a:t>Britain and France vied for North American control during the </a:t>
            </a:r>
            <a:r>
              <a:rPr lang="en-US" sz="2400" b="0">
                <a:solidFill>
                  <a:srgbClr val="C00000"/>
                </a:solidFill>
                <a:ea typeface="+mn-lt"/>
                <a:cs typeface="+mn-lt"/>
              </a:rPr>
              <a:t>French and Indian War</a:t>
            </a:r>
            <a:r>
              <a:rPr lang="en-US" sz="2400" b="0">
                <a:ea typeface="+mn-lt"/>
                <a:cs typeface="+mn-lt"/>
              </a:rPr>
              <a:t> </a:t>
            </a:r>
            <a:endParaRPr lang="en-US" sz="2400"/>
          </a:p>
          <a:p>
            <a:r>
              <a:rPr lang="en-US" sz="2400" b="0">
                <a:ea typeface="+mn-lt"/>
                <a:cs typeface="+mn-lt"/>
              </a:rPr>
              <a:t>Colonists relied on French support during the </a:t>
            </a:r>
            <a:r>
              <a:rPr lang="en-US" sz="2400" b="0">
                <a:solidFill>
                  <a:srgbClr val="C00000"/>
                </a:solidFill>
                <a:ea typeface="+mn-lt"/>
                <a:cs typeface="+mn-lt"/>
              </a:rPr>
              <a:t>Revolutionary War</a:t>
            </a:r>
          </a:p>
          <a:p>
            <a:r>
              <a:rPr lang="en-US" sz="2400" b="0">
                <a:ea typeface="+mn-lt"/>
                <a:cs typeface="+mn-lt"/>
              </a:rPr>
              <a:t>The </a:t>
            </a:r>
            <a:r>
              <a:rPr lang="en-US" sz="2400" b="0">
                <a:solidFill>
                  <a:srgbClr val="C00000"/>
                </a:solidFill>
                <a:ea typeface="+mn-lt"/>
                <a:cs typeface="+mn-lt"/>
              </a:rPr>
              <a:t>French Revolution</a:t>
            </a:r>
            <a:r>
              <a:rPr lang="en-US" sz="2400" b="0">
                <a:ea typeface="+mn-lt"/>
                <a:cs typeface="+mn-lt"/>
              </a:rPr>
              <a:t> threw France into turmoil</a:t>
            </a:r>
            <a:endParaRPr lang="en-US" sz="2400">
              <a:ea typeface="+mn-lt"/>
              <a:cs typeface="+mn-lt"/>
            </a:endParaRPr>
          </a:p>
          <a:p>
            <a:pPr lvl="1"/>
            <a:r>
              <a:rPr lang="en-US" b="0">
                <a:solidFill>
                  <a:schemeClr val="tx1"/>
                </a:solidFill>
                <a:ea typeface="+mn-lt"/>
                <a:cs typeface="+mn-lt"/>
              </a:rPr>
              <a:t>Unresolved issues from the revolution led to the Napoleonic Wars</a:t>
            </a:r>
            <a:r>
              <a:rPr lang="en-US">
                <a:solidFill>
                  <a:schemeClr val="tx1"/>
                </a:solidFill>
                <a:ea typeface="+mn-lt"/>
                <a:cs typeface="+mn-lt"/>
              </a:rPr>
              <a:t> of 1793-1815</a:t>
            </a:r>
            <a:endParaRPr lang="en-US" b="0">
              <a:solidFill>
                <a:schemeClr val="tx1"/>
              </a:solidFill>
              <a:ea typeface="+mn-lt"/>
              <a:cs typeface="+mn-lt"/>
            </a:endParaRPr>
          </a:p>
          <a:p>
            <a:pPr lvl="1"/>
            <a:r>
              <a:rPr lang="en-US">
                <a:solidFill>
                  <a:srgbClr val="C00000"/>
                </a:solidFill>
                <a:ea typeface="+mn-lt"/>
                <a:cs typeface="+mn-lt"/>
              </a:rPr>
              <a:t>Napoleon</a:t>
            </a:r>
            <a:r>
              <a:rPr lang="en-US" b="0">
                <a:solidFill>
                  <a:srgbClr val="C00000"/>
                </a:solidFill>
                <a:ea typeface="+mn-lt"/>
                <a:cs typeface="+mn-lt"/>
              </a:rPr>
              <a:t> Bonaparte I</a:t>
            </a:r>
            <a:r>
              <a:rPr lang="en-US">
                <a:solidFill>
                  <a:schemeClr val="tx1"/>
                </a:solidFill>
                <a:ea typeface="+mn-lt"/>
                <a:cs typeface="+mn-lt"/>
              </a:rPr>
              <a:t> rose to power</a:t>
            </a:r>
            <a:endParaRPr lang="en-US">
              <a:solidFill>
                <a:schemeClr val="tx1"/>
              </a:solidFill>
            </a:endParaRPr>
          </a:p>
          <a:p>
            <a:pPr lvl="1"/>
            <a:r>
              <a:rPr lang="en-US">
                <a:solidFill>
                  <a:schemeClr val="tx1"/>
                </a:solidFill>
                <a:ea typeface="+mn-lt"/>
                <a:cs typeface="+mn-lt"/>
              </a:rPr>
              <a:t>Britain was involved in this era of European wars</a:t>
            </a:r>
            <a:endParaRPr lang="en-US" b="0">
              <a:solidFill>
                <a:schemeClr val="tx1"/>
              </a:solidFill>
              <a:ea typeface="+mn-lt"/>
              <a:cs typeface="+mn-lt"/>
            </a:endParaRPr>
          </a:p>
        </p:txBody>
      </p:sp>
      <p:pic>
        <p:nvPicPr>
          <p:cNvPr id="4" name="Picture 3" descr="A painting of a person riding a horse&#10;&#10;Description automatically generated">
            <a:extLst>
              <a:ext uri="{FF2B5EF4-FFF2-40B4-BE49-F238E27FC236}">
                <a16:creationId xmlns:a16="http://schemas.microsoft.com/office/drawing/2014/main" id="{E9C365F3-537F-2AD2-C0E8-573E780A42A4}"/>
              </a:ext>
            </a:extLst>
          </p:cNvPr>
          <p:cNvPicPr>
            <a:picLocks noChangeAspect="1"/>
          </p:cNvPicPr>
          <p:nvPr/>
        </p:nvPicPr>
        <p:blipFill rotWithShape="1">
          <a:blip r:embed="rId3"/>
          <a:srcRect l="540" t="1650" r="5315" b="1815"/>
          <a:stretch/>
        </p:blipFill>
        <p:spPr>
          <a:xfrm>
            <a:off x="6577902" y="10"/>
            <a:ext cx="5610996" cy="687452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09210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B9C3C-9F3F-FF99-513E-1F077B77B676}"/>
              </a:ext>
            </a:extLst>
          </p:cNvPr>
          <p:cNvSpPr>
            <a:spLocks noGrp="1"/>
          </p:cNvSpPr>
          <p:nvPr>
            <p:ph type="title"/>
          </p:nvPr>
        </p:nvSpPr>
        <p:spPr>
          <a:xfrm>
            <a:off x="6663170" y="512607"/>
            <a:ext cx="4391024" cy="1323439"/>
          </a:xfrm>
        </p:spPr>
        <p:txBody>
          <a:bodyPr anchor="t">
            <a:normAutofit/>
          </a:bodyPr>
          <a:lstStyle/>
          <a:p>
            <a:r>
              <a:rPr lang="en-US" dirty="0">
                <a:solidFill>
                  <a:schemeClr val="bg1"/>
                </a:solidFill>
              </a:rPr>
              <a:t>The Quasi-War</a:t>
            </a:r>
          </a:p>
        </p:txBody>
      </p:sp>
      <p:pic>
        <p:nvPicPr>
          <p:cNvPr id="4" name="Picture 3" descr="KN-3491:  Quasi-War with France, 1798-1800.   USS Constellation vs. French frigate la Vengeance, off West Indies, February 1, 1800.  Artwork by Arthur N. Disney, Sr.   National Archives photograph.">
            <a:extLst>
              <a:ext uri="{FF2B5EF4-FFF2-40B4-BE49-F238E27FC236}">
                <a16:creationId xmlns:a16="http://schemas.microsoft.com/office/drawing/2014/main" id="{CF5BF0F2-06C9-E9CA-E9AA-7F57F9E6351B}"/>
              </a:ext>
            </a:extLst>
          </p:cNvPr>
          <p:cNvPicPr>
            <a:picLocks noChangeAspect="1"/>
          </p:cNvPicPr>
          <p:nvPr/>
        </p:nvPicPr>
        <p:blipFill rotWithShape="1">
          <a:blip r:embed="rId3"/>
          <a:srcRect l="15970" r="15240"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8" name="Group 2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1" name="Freeform: Shape 2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B4038177-754F-0CBE-F17E-BD8205518D89}"/>
              </a:ext>
            </a:extLst>
          </p:cNvPr>
          <p:cNvSpPr>
            <a:spLocks noGrp="1"/>
          </p:cNvSpPr>
          <p:nvPr>
            <p:ph idx="1"/>
          </p:nvPr>
        </p:nvSpPr>
        <p:spPr>
          <a:xfrm>
            <a:off x="6358372" y="1783678"/>
            <a:ext cx="5721060" cy="2682000"/>
          </a:xfrm>
        </p:spPr>
        <p:txBody>
          <a:bodyPr vert="horz" lIns="91440" tIns="45720" rIns="91440" bIns="45720" rtlCol="0" anchor="t">
            <a:noAutofit/>
          </a:bodyPr>
          <a:lstStyle/>
          <a:p>
            <a:r>
              <a:rPr lang="en-US" sz="2200" b="0" dirty="0">
                <a:solidFill>
                  <a:schemeClr val="bg1"/>
                </a:solidFill>
                <a:ea typeface="+mn-lt"/>
                <a:cs typeface="+mn-lt"/>
              </a:rPr>
              <a:t>Washington declared a statement of neutrality- would not aid France in their revolution</a:t>
            </a:r>
            <a:endParaRPr lang="en-US" sz="2200">
              <a:solidFill>
                <a:schemeClr val="bg1"/>
              </a:solidFill>
            </a:endParaRPr>
          </a:p>
          <a:p>
            <a:r>
              <a:rPr lang="en-US" sz="2200" b="0" dirty="0">
                <a:solidFill>
                  <a:schemeClr val="bg1"/>
                </a:solidFill>
                <a:ea typeface="+mn-lt"/>
                <a:cs typeface="+mn-lt"/>
              </a:rPr>
              <a:t>France demanded that America either honor the Treaty of Alliance against Britain— or at least pay back some of the debt they owed France from the Revolutionary War </a:t>
            </a:r>
            <a:endParaRPr lang="en-US" sz="2200" b="0">
              <a:solidFill>
                <a:schemeClr val="bg1"/>
              </a:solidFill>
            </a:endParaRPr>
          </a:p>
          <a:p>
            <a:r>
              <a:rPr lang="en-US" sz="2200" b="0" dirty="0">
                <a:solidFill>
                  <a:schemeClr val="bg1"/>
                </a:solidFill>
                <a:ea typeface="+mn-lt"/>
                <a:cs typeface="+mn-lt"/>
              </a:rPr>
              <a:t>President John Adams wanted the navy to be independent and strong </a:t>
            </a:r>
            <a:endParaRPr lang="en-US" sz="2200">
              <a:solidFill>
                <a:schemeClr val="bg1"/>
              </a:solidFill>
              <a:ea typeface="+mn-lt"/>
              <a:cs typeface="+mn-lt"/>
            </a:endParaRPr>
          </a:p>
          <a:p>
            <a:pPr lvl="1"/>
            <a:r>
              <a:rPr lang="en-US" sz="2200" b="0" dirty="0">
                <a:solidFill>
                  <a:schemeClr val="bg1"/>
                </a:solidFill>
                <a:ea typeface="+mn-lt"/>
                <a:cs typeface="+mn-lt"/>
              </a:rPr>
              <a:t>Rallied for congressional authorization of warships </a:t>
            </a:r>
            <a:endParaRPr lang="en-US" sz="2200">
              <a:solidFill>
                <a:schemeClr val="bg1"/>
              </a:solidFill>
            </a:endParaRPr>
          </a:p>
          <a:p>
            <a:r>
              <a:rPr lang="en-US" sz="2200" b="0" dirty="0">
                <a:solidFill>
                  <a:schemeClr val="bg1"/>
                </a:solidFill>
                <a:ea typeface="+mn-lt"/>
                <a:cs typeface="+mn-lt"/>
              </a:rPr>
              <a:t>America warships fought against French privateers on July 7, 1798 </a:t>
            </a:r>
            <a:endParaRPr lang="en-US" sz="2200">
              <a:solidFill>
                <a:schemeClr val="bg1"/>
              </a:solidFill>
            </a:endParaRPr>
          </a:p>
        </p:txBody>
      </p:sp>
      <p:sp>
        <p:nvSpPr>
          <p:cNvPr id="6" name="TextBox 5">
            <a:extLst>
              <a:ext uri="{FF2B5EF4-FFF2-40B4-BE49-F238E27FC236}">
                <a16:creationId xmlns:a16="http://schemas.microsoft.com/office/drawing/2014/main" id="{BB4989DB-6477-6DC1-7C74-8BB2E05C6A64}"/>
              </a:ext>
            </a:extLst>
          </p:cNvPr>
          <p:cNvSpPr txBox="1"/>
          <p:nvPr/>
        </p:nvSpPr>
        <p:spPr>
          <a:xfrm>
            <a:off x="6660874" y="1186109"/>
            <a:ext cx="53201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i="1" dirty="0">
                <a:solidFill>
                  <a:schemeClr val="bg1"/>
                </a:solidFill>
                <a:ea typeface="+mn-lt"/>
                <a:cs typeface="+mn-lt"/>
              </a:rPr>
              <a:t>Jul 7, 1798 – Sep 30, 1800</a:t>
            </a:r>
            <a:endParaRPr lang="en-US" sz="2800" i="1" dirty="0">
              <a:solidFill>
                <a:schemeClr val="bg1"/>
              </a:solidFill>
            </a:endParaRPr>
          </a:p>
        </p:txBody>
      </p:sp>
    </p:spTree>
    <p:extLst>
      <p:ext uri="{BB962C8B-B14F-4D97-AF65-F5344CB8AC3E}">
        <p14:creationId xmlns:p14="http://schemas.microsoft.com/office/powerpoint/2010/main" val="58447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328A54-1F8B-EB17-D2E6-39C350A0315A}"/>
              </a:ext>
            </a:extLst>
          </p:cNvPr>
          <p:cNvSpPr/>
          <p:nvPr/>
        </p:nvSpPr>
        <p:spPr>
          <a:xfrm>
            <a:off x="-21437" y="3065606"/>
            <a:ext cx="12387844" cy="559483"/>
          </a:xfrm>
          <a:prstGeom prst="rect">
            <a:avLst/>
          </a:prstGeom>
          <a:solidFill>
            <a:schemeClr val="tx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dirty="0">
                <a:solidFill>
                  <a:schemeClr val="bg1"/>
                </a:solidFill>
                <a:ea typeface="+mn-lt"/>
                <a:cs typeface="+mn-lt"/>
              </a:rPr>
              <a:t>1783         1789            1793            1798           1807               1811         1812 </a:t>
            </a:r>
            <a:endParaRPr lang="en-US" sz="3000" dirty="0">
              <a:solidFill>
                <a:schemeClr val="bg1"/>
              </a:solidFill>
            </a:endParaRPr>
          </a:p>
        </p:txBody>
      </p:sp>
      <p:sp>
        <p:nvSpPr>
          <p:cNvPr id="4" name="Flowchart: Terminator 3">
            <a:extLst>
              <a:ext uri="{FF2B5EF4-FFF2-40B4-BE49-F238E27FC236}">
                <a16:creationId xmlns:a16="http://schemas.microsoft.com/office/drawing/2014/main" id="{650E2A0F-849E-BDDF-3A7B-84798B546D6E}"/>
              </a:ext>
            </a:extLst>
          </p:cNvPr>
          <p:cNvSpPr/>
          <p:nvPr/>
        </p:nvSpPr>
        <p:spPr>
          <a:xfrm>
            <a:off x="1104981" y="4610572"/>
            <a:ext cx="2502944" cy="10383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t>French Revolution</a:t>
            </a:r>
          </a:p>
        </p:txBody>
      </p:sp>
      <p:sp>
        <p:nvSpPr>
          <p:cNvPr id="5" name="Flowchart: Terminator 4">
            <a:extLst>
              <a:ext uri="{FF2B5EF4-FFF2-40B4-BE49-F238E27FC236}">
                <a16:creationId xmlns:a16="http://schemas.microsoft.com/office/drawing/2014/main" id="{8C817587-1669-07CF-AAE9-B9FB1101475E}"/>
              </a:ext>
            </a:extLst>
          </p:cNvPr>
          <p:cNvSpPr/>
          <p:nvPr/>
        </p:nvSpPr>
        <p:spPr>
          <a:xfrm>
            <a:off x="1510895" y="1668069"/>
            <a:ext cx="6152326" cy="7758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t>France declares war on Great Britain</a:t>
            </a:r>
          </a:p>
        </p:txBody>
      </p:sp>
      <p:sp>
        <p:nvSpPr>
          <p:cNvPr id="7" name="Flowchart: Terminator 6">
            <a:extLst>
              <a:ext uri="{FF2B5EF4-FFF2-40B4-BE49-F238E27FC236}">
                <a16:creationId xmlns:a16="http://schemas.microsoft.com/office/drawing/2014/main" id="{B4023ADC-3764-5FDD-55D4-DE8074624804}"/>
              </a:ext>
            </a:extLst>
          </p:cNvPr>
          <p:cNvSpPr/>
          <p:nvPr/>
        </p:nvSpPr>
        <p:spPr>
          <a:xfrm>
            <a:off x="5249020" y="251059"/>
            <a:ext cx="4698912" cy="12102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Chesapeake-Leopard Affair</a:t>
            </a:r>
          </a:p>
          <a:p>
            <a:pPr algn="ctr"/>
            <a:r>
              <a:rPr lang="en-US" sz="2800" dirty="0"/>
              <a:t>(U.S. &amp; Britain)</a:t>
            </a:r>
          </a:p>
        </p:txBody>
      </p:sp>
      <p:sp>
        <p:nvSpPr>
          <p:cNvPr id="8" name="Flowchart: Terminator 7">
            <a:extLst>
              <a:ext uri="{FF2B5EF4-FFF2-40B4-BE49-F238E27FC236}">
                <a16:creationId xmlns:a16="http://schemas.microsoft.com/office/drawing/2014/main" id="{15F0CC2C-430F-2898-C2E0-F0507A4A8258}"/>
              </a:ext>
            </a:extLst>
          </p:cNvPr>
          <p:cNvSpPr/>
          <p:nvPr/>
        </p:nvSpPr>
        <p:spPr>
          <a:xfrm>
            <a:off x="8213989" y="4560847"/>
            <a:ext cx="3820436" cy="9988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Battle of Tippecanoe</a:t>
            </a:r>
          </a:p>
          <a:p>
            <a:pPr algn="ctr"/>
            <a:r>
              <a:rPr lang="en-US" sz="2400" dirty="0"/>
              <a:t>(U.S. &amp; Native Americans)</a:t>
            </a:r>
          </a:p>
        </p:txBody>
      </p:sp>
      <p:sp>
        <p:nvSpPr>
          <p:cNvPr id="9" name="Flowchart: Terminator 8">
            <a:extLst>
              <a:ext uri="{FF2B5EF4-FFF2-40B4-BE49-F238E27FC236}">
                <a16:creationId xmlns:a16="http://schemas.microsoft.com/office/drawing/2014/main" id="{1E984B54-C59E-8F14-EE94-B53BAF24E83E}"/>
              </a:ext>
            </a:extLst>
          </p:cNvPr>
          <p:cNvSpPr/>
          <p:nvPr/>
        </p:nvSpPr>
        <p:spPr>
          <a:xfrm>
            <a:off x="10087550" y="915718"/>
            <a:ext cx="2048741" cy="12984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U.S. declares war on Great Britain</a:t>
            </a:r>
          </a:p>
        </p:txBody>
      </p:sp>
      <p:sp>
        <p:nvSpPr>
          <p:cNvPr id="16" name="Rectangle 15">
            <a:extLst>
              <a:ext uri="{FF2B5EF4-FFF2-40B4-BE49-F238E27FC236}">
                <a16:creationId xmlns:a16="http://schemas.microsoft.com/office/drawing/2014/main" id="{CBB410BD-4C97-88D1-00EA-95EE8CA934FD}"/>
              </a:ext>
            </a:extLst>
          </p:cNvPr>
          <p:cNvSpPr/>
          <p:nvPr/>
        </p:nvSpPr>
        <p:spPr>
          <a:xfrm>
            <a:off x="672073" y="1628848"/>
            <a:ext cx="97467" cy="137259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138D00-4BCD-9D32-5FC2-C0F6256840AD}"/>
              </a:ext>
            </a:extLst>
          </p:cNvPr>
          <p:cNvSpPr/>
          <p:nvPr/>
        </p:nvSpPr>
        <p:spPr>
          <a:xfrm>
            <a:off x="10120200" y="3752250"/>
            <a:ext cx="105530" cy="72667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Terminator 1">
            <a:extLst>
              <a:ext uri="{FF2B5EF4-FFF2-40B4-BE49-F238E27FC236}">
                <a16:creationId xmlns:a16="http://schemas.microsoft.com/office/drawing/2014/main" id="{0BE5786D-19A4-5431-E368-2457EF44348E}"/>
              </a:ext>
            </a:extLst>
          </p:cNvPr>
          <p:cNvSpPr/>
          <p:nvPr/>
        </p:nvSpPr>
        <p:spPr>
          <a:xfrm>
            <a:off x="4930375" y="5278718"/>
            <a:ext cx="2734968" cy="12599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Quasi War</a:t>
            </a:r>
          </a:p>
          <a:p>
            <a:pPr algn="ctr"/>
            <a:r>
              <a:rPr lang="en-US" sz="2800" dirty="0"/>
              <a:t>(U.S. &amp; France)</a:t>
            </a:r>
          </a:p>
        </p:txBody>
      </p:sp>
      <p:sp>
        <p:nvSpPr>
          <p:cNvPr id="10" name="Rectangle 9">
            <a:extLst>
              <a:ext uri="{FF2B5EF4-FFF2-40B4-BE49-F238E27FC236}">
                <a16:creationId xmlns:a16="http://schemas.microsoft.com/office/drawing/2014/main" id="{4C61BC13-E091-5633-877B-4F54EA50A4AC}"/>
              </a:ext>
            </a:extLst>
          </p:cNvPr>
          <p:cNvSpPr/>
          <p:nvPr/>
        </p:nvSpPr>
        <p:spPr>
          <a:xfrm>
            <a:off x="2160292" y="3714692"/>
            <a:ext cx="107546" cy="81033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D5EFE3-FB57-6622-4D60-C48990BC5AF6}"/>
              </a:ext>
            </a:extLst>
          </p:cNvPr>
          <p:cNvSpPr/>
          <p:nvPr/>
        </p:nvSpPr>
        <p:spPr>
          <a:xfrm>
            <a:off x="11441081" y="2288268"/>
            <a:ext cx="93435" cy="68333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9F226C-DD1E-9B26-5F11-ECCC7161C26B}"/>
              </a:ext>
            </a:extLst>
          </p:cNvPr>
          <p:cNvSpPr/>
          <p:nvPr/>
        </p:nvSpPr>
        <p:spPr>
          <a:xfrm>
            <a:off x="7995652" y="1572966"/>
            <a:ext cx="101499" cy="142508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Terminator 12">
            <a:extLst>
              <a:ext uri="{FF2B5EF4-FFF2-40B4-BE49-F238E27FC236}">
                <a16:creationId xmlns:a16="http://schemas.microsoft.com/office/drawing/2014/main" id="{52078F13-DF22-C25B-49BC-65E19472CEFB}"/>
              </a:ext>
            </a:extLst>
          </p:cNvPr>
          <p:cNvSpPr/>
          <p:nvPr/>
        </p:nvSpPr>
        <p:spPr>
          <a:xfrm>
            <a:off x="100848" y="306099"/>
            <a:ext cx="2484795" cy="12503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Revolutionary War ends</a:t>
            </a:r>
            <a:endParaRPr lang="en-US" dirty="0"/>
          </a:p>
        </p:txBody>
      </p:sp>
      <p:sp>
        <p:nvSpPr>
          <p:cNvPr id="18" name="Rectangle 17">
            <a:extLst>
              <a:ext uri="{FF2B5EF4-FFF2-40B4-BE49-F238E27FC236}">
                <a16:creationId xmlns:a16="http://schemas.microsoft.com/office/drawing/2014/main" id="{C4014E6C-C833-39AF-B9D5-D001636A9A5A}"/>
              </a:ext>
            </a:extLst>
          </p:cNvPr>
          <p:cNvSpPr/>
          <p:nvPr/>
        </p:nvSpPr>
        <p:spPr>
          <a:xfrm>
            <a:off x="6001772" y="3752250"/>
            <a:ext cx="93435" cy="1452387"/>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ABDF53-D64C-75D8-E70B-EA1101487D51}"/>
              </a:ext>
            </a:extLst>
          </p:cNvPr>
          <p:cNvSpPr/>
          <p:nvPr/>
        </p:nvSpPr>
        <p:spPr>
          <a:xfrm>
            <a:off x="4208128" y="2493885"/>
            <a:ext cx="93435" cy="53819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41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fighting with a stick&#10;&#10;Description automatically generated">
            <a:extLst>
              <a:ext uri="{FF2B5EF4-FFF2-40B4-BE49-F238E27FC236}">
                <a16:creationId xmlns:a16="http://schemas.microsoft.com/office/drawing/2014/main" id="{F569086B-3A52-4950-2B68-0AB38D3F4879}"/>
              </a:ext>
            </a:extLst>
          </p:cNvPr>
          <p:cNvPicPr>
            <a:picLocks noChangeAspect="1"/>
          </p:cNvPicPr>
          <p:nvPr/>
        </p:nvPicPr>
        <p:blipFill rotWithShape="1">
          <a:blip r:embed="rId3"/>
          <a:srcRect l="916" r="7789"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F5F3A5-D377-BFC6-851C-140953F51C7B}"/>
              </a:ext>
            </a:extLst>
          </p:cNvPr>
          <p:cNvSpPr>
            <a:spLocks noGrp="1"/>
          </p:cNvSpPr>
          <p:nvPr>
            <p:ph type="title"/>
          </p:nvPr>
        </p:nvSpPr>
        <p:spPr>
          <a:xfrm>
            <a:off x="8064196" y="-54348"/>
            <a:ext cx="3822189" cy="1899912"/>
          </a:xfrm>
        </p:spPr>
        <p:txBody>
          <a:bodyPr>
            <a:normAutofit/>
          </a:bodyPr>
          <a:lstStyle/>
          <a:p>
            <a:pPr algn="ctr"/>
            <a:r>
              <a:rPr lang="en-US" sz="4000" i="1">
                <a:solidFill>
                  <a:srgbClr val="003F77"/>
                </a:solidFill>
              </a:rPr>
              <a:t>Chesapeake-Leopard</a:t>
            </a:r>
            <a:r>
              <a:rPr lang="en-US" sz="4000">
                <a:solidFill>
                  <a:srgbClr val="003F77"/>
                </a:solidFill>
              </a:rPr>
              <a:t> Affair</a:t>
            </a:r>
            <a:endParaRPr lang="en-US"/>
          </a:p>
        </p:txBody>
      </p:sp>
      <p:sp>
        <p:nvSpPr>
          <p:cNvPr id="3" name="Content Placeholder 2">
            <a:extLst>
              <a:ext uri="{FF2B5EF4-FFF2-40B4-BE49-F238E27FC236}">
                <a16:creationId xmlns:a16="http://schemas.microsoft.com/office/drawing/2014/main" id="{85EB8880-09F7-81C7-F456-89C34E6CD815}"/>
              </a:ext>
            </a:extLst>
          </p:cNvPr>
          <p:cNvSpPr>
            <a:spLocks noGrp="1"/>
          </p:cNvSpPr>
          <p:nvPr>
            <p:ph idx="1"/>
          </p:nvPr>
        </p:nvSpPr>
        <p:spPr>
          <a:xfrm>
            <a:off x="8066974" y="2040587"/>
            <a:ext cx="3822189" cy="4601743"/>
          </a:xfrm>
        </p:spPr>
        <p:txBody>
          <a:bodyPr vert="horz" lIns="91440" tIns="45720" rIns="91440" bIns="45720" rtlCol="0" anchor="t">
            <a:noAutofit/>
          </a:bodyPr>
          <a:lstStyle/>
          <a:p>
            <a:r>
              <a:rPr lang="en-US" sz="2200" b="0" dirty="0"/>
              <a:t>The British warship </a:t>
            </a:r>
            <a:r>
              <a:rPr lang="en-US" sz="2200" b="0" i="1" dirty="0">
                <a:solidFill>
                  <a:srgbClr val="C00000"/>
                </a:solidFill>
              </a:rPr>
              <a:t>HMS Leopard</a:t>
            </a:r>
            <a:r>
              <a:rPr lang="en-US" sz="2200" b="0" i="1" dirty="0"/>
              <a:t> </a:t>
            </a:r>
            <a:r>
              <a:rPr lang="en-US" sz="2200" b="0" dirty="0"/>
              <a:t>attacked the </a:t>
            </a:r>
            <a:r>
              <a:rPr lang="en-US" sz="2200" b="0" i="1" dirty="0">
                <a:solidFill>
                  <a:srgbClr val="C00000"/>
                </a:solidFill>
              </a:rPr>
              <a:t>USS Chesapeake</a:t>
            </a:r>
            <a:r>
              <a:rPr lang="en-US" sz="2200" b="0" dirty="0"/>
              <a:t> after the American ship refused a search upon their ship to submit to a search</a:t>
            </a:r>
            <a:endParaRPr lang="en-US" sz="2200" b="0" i="1" dirty="0"/>
          </a:p>
          <a:p>
            <a:r>
              <a:rPr lang="en-US" sz="2200" b="0" dirty="0"/>
              <a:t>British sailors boarded the Chesapeake </a:t>
            </a:r>
            <a:endParaRPr lang="en-US" sz="2200" b="0" i="1" dirty="0"/>
          </a:p>
          <a:p>
            <a:r>
              <a:rPr lang="en-US" sz="2200" b="0" dirty="0">
                <a:solidFill>
                  <a:srgbClr val="C00000"/>
                </a:solidFill>
              </a:rPr>
              <a:t>James Barron</a:t>
            </a:r>
            <a:r>
              <a:rPr lang="en-US" sz="2200" b="0" dirty="0"/>
              <a:t>, captain of the </a:t>
            </a:r>
            <a:r>
              <a:rPr lang="en-US" sz="2200" b="0" i="1" dirty="0"/>
              <a:t>Chesapeake</a:t>
            </a:r>
            <a:r>
              <a:rPr lang="en-US" sz="2200" b="0" dirty="0"/>
              <a:t>, surrendered the ship</a:t>
            </a:r>
            <a:endParaRPr lang="en-US" sz="2200" dirty="0"/>
          </a:p>
        </p:txBody>
      </p:sp>
      <p:sp>
        <p:nvSpPr>
          <p:cNvPr id="15" name="TextBox 14">
            <a:extLst>
              <a:ext uri="{FF2B5EF4-FFF2-40B4-BE49-F238E27FC236}">
                <a16:creationId xmlns:a16="http://schemas.microsoft.com/office/drawing/2014/main" id="{2493509A-7A5A-F667-06ED-31FE63677BA9}"/>
              </a:ext>
            </a:extLst>
          </p:cNvPr>
          <p:cNvSpPr txBox="1"/>
          <p:nvPr/>
        </p:nvSpPr>
        <p:spPr>
          <a:xfrm>
            <a:off x="8378197" y="1435030"/>
            <a:ext cx="2709333"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i="1">
                <a:solidFill>
                  <a:srgbClr val="C00000"/>
                </a:solidFill>
                <a:ea typeface="+mn-lt"/>
                <a:cs typeface="+mn-lt"/>
              </a:rPr>
              <a:t>June 22, 1807</a:t>
            </a:r>
            <a:endParaRPr lang="en-US" sz="2400" i="1">
              <a:solidFill>
                <a:srgbClr val="C00000"/>
              </a:solidFill>
            </a:endParaRPr>
          </a:p>
          <a:p>
            <a:pPr algn="l">
              <a:spcAft>
                <a:spcPts val="600"/>
              </a:spcAft>
            </a:pPr>
            <a:endParaRPr lang="en-US"/>
          </a:p>
        </p:txBody>
      </p:sp>
      <p:sp>
        <p:nvSpPr>
          <p:cNvPr id="6" name="Rectangle 5">
            <a:extLst>
              <a:ext uri="{FF2B5EF4-FFF2-40B4-BE49-F238E27FC236}">
                <a16:creationId xmlns:a16="http://schemas.microsoft.com/office/drawing/2014/main" id="{9EB91705-3A83-48CF-D7CC-15AD89FA2845}"/>
              </a:ext>
            </a:extLst>
          </p:cNvPr>
          <p:cNvSpPr/>
          <p:nvPr/>
        </p:nvSpPr>
        <p:spPr>
          <a:xfrm>
            <a:off x="4488523" y="5249870"/>
            <a:ext cx="3040292" cy="13919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ea typeface="+mn-lt"/>
                <a:cs typeface="+mn-lt"/>
              </a:rPr>
              <a:t>impressment:</a:t>
            </a:r>
          </a:p>
          <a:p>
            <a:pPr algn="ctr"/>
            <a:r>
              <a:rPr lang="en-US" sz="2000" b="1" dirty="0">
                <a:ea typeface="+mn-lt"/>
                <a:cs typeface="+mn-lt"/>
              </a:rPr>
              <a:t>forcing American sailors to join British Navy</a:t>
            </a:r>
            <a:endParaRPr lang="en-US" sz="2000" b="1" dirty="0"/>
          </a:p>
        </p:txBody>
      </p:sp>
    </p:spTree>
    <p:extLst>
      <p:ext uri="{BB962C8B-B14F-4D97-AF65-F5344CB8AC3E}">
        <p14:creationId xmlns:p14="http://schemas.microsoft.com/office/powerpoint/2010/main" val="282659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A68C-ABD7-9E1C-1913-132D387A98E3}"/>
              </a:ext>
            </a:extLst>
          </p:cNvPr>
          <p:cNvSpPr>
            <a:spLocks noGrp="1"/>
          </p:cNvSpPr>
          <p:nvPr>
            <p:ph type="title"/>
          </p:nvPr>
        </p:nvSpPr>
        <p:spPr>
          <a:xfrm>
            <a:off x="943141" y="97786"/>
            <a:ext cx="10515600" cy="1325563"/>
          </a:xfrm>
        </p:spPr>
        <p:txBody>
          <a:bodyPr/>
          <a:lstStyle/>
          <a:p>
            <a:r>
              <a:rPr lang="en-US"/>
              <a:t>Rocky Waters</a:t>
            </a:r>
          </a:p>
        </p:txBody>
      </p:sp>
      <p:sp>
        <p:nvSpPr>
          <p:cNvPr id="3" name="Content Placeholder 2">
            <a:extLst>
              <a:ext uri="{FF2B5EF4-FFF2-40B4-BE49-F238E27FC236}">
                <a16:creationId xmlns:a16="http://schemas.microsoft.com/office/drawing/2014/main" id="{94EEDBB1-6661-11A8-401A-FBA1BFC31287}"/>
              </a:ext>
            </a:extLst>
          </p:cNvPr>
          <p:cNvSpPr>
            <a:spLocks noGrp="1"/>
          </p:cNvSpPr>
          <p:nvPr>
            <p:ph idx="1"/>
          </p:nvPr>
        </p:nvSpPr>
        <p:spPr>
          <a:xfrm>
            <a:off x="265547" y="1298945"/>
            <a:ext cx="6351101" cy="3781545"/>
          </a:xfrm>
        </p:spPr>
        <p:txBody>
          <a:bodyPr vert="horz" lIns="91440" tIns="45720" rIns="91440" bIns="45720" rtlCol="0" anchor="t">
            <a:noAutofit/>
          </a:bodyPr>
          <a:lstStyle/>
          <a:p>
            <a:r>
              <a:rPr lang="en-US" b="0" dirty="0">
                <a:ea typeface="+mn-lt"/>
                <a:cs typeface="+mn-lt"/>
              </a:rPr>
              <a:t>President </a:t>
            </a:r>
            <a:r>
              <a:rPr lang="en-US" b="0" dirty="0">
                <a:solidFill>
                  <a:srgbClr val="C00000"/>
                </a:solidFill>
                <a:ea typeface="+mn-lt"/>
                <a:cs typeface="+mn-lt"/>
              </a:rPr>
              <a:t>Thomas Jefferson</a:t>
            </a:r>
            <a:r>
              <a:rPr lang="en-US" b="0" dirty="0">
                <a:ea typeface="+mn-lt"/>
                <a:cs typeface="+mn-lt"/>
              </a:rPr>
              <a:t> responded to the </a:t>
            </a:r>
            <a:r>
              <a:rPr lang="en-US" b="0" i="1" dirty="0">
                <a:ea typeface="+mn-lt"/>
                <a:cs typeface="+mn-lt"/>
              </a:rPr>
              <a:t>HMS Leopard</a:t>
            </a:r>
            <a:r>
              <a:rPr lang="en-US" b="0" dirty="0">
                <a:ea typeface="+mn-lt"/>
                <a:cs typeface="+mn-lt"/>
              </a:rPr>
              <a:t> attack with the </a:t>
            </a:r>
            <a:r>
              <a:rPr lang="en-US" b="0" dirty="0">
                <a:solidFill>
                  <a:srgbClr val="C00000"/>
                </a:solidFill>
                <a:ea typeface="+mn-lt"/>
                <a:cs typeface="+mn-lt"/>
              </a:rPr>
              <a:t>Embargo Act</a:t>
            </a:r>
            <a:endParaRPr lang="en-US" dirty="0">
              <a:solidFill>
                <a:srgbClr val="C00000"/>
              </a:solidFill>
              <a:ea typeface="+mn-lt"/>
              <a:cs typeface="+mn-lt"/>
            </a:endParaRPr>
          </a:p>
          <a:p>
            <a:pPr lvl="1"/>
            <a:r>
              <a:rPr lang="en-US" sz="2800" dirty="0">
                <a:solidFill>
                  <a:srgbClr val="003F77"/>
                </a:solidFill>
                <a:ea typeface="+mn-lt"/>
                <a:cs typeface="+mn-lt"/>
              </a:rPr>
              <a:t>Outraged American merchants</a:t>
            </a:r>
            <a:endParaRPr lang="en-US" sz="2800" b="1" dirty="0">
              <a:solidFill>
                <a:srgbClr val="003F77"/>
              </a:solidFill>
              <a:ea typeface="+mn-lt"/>
              <a:cs typeface="+mn-lt"/>
            </a:endParaRPr>
          </a:p>
          <a:p>
            <a:pPr lvl="1"/>
            <a:r>
              <a:rPr lang="en-US" sz="2800" dirty="0">
                <a:solidFill>
                  <a:srgbClr val="003F77"/>
                </a:solidFill>
                <a:ea typeface="+mn-lt"/>
                <a:cs typeface="+mn-lt"/>
              </a:rPr>
              <a:t>Congress repealed the act </a:t>
            </a:r>
            <a:endParaRPr lang="en-US" sz="2800" b="1" dirty="0">
              <a:solidFill>
                <a:srgbClr val="003F77"/>
              </a:solidFill>
              <a:ea typeface="+mn-lt"/>
              <a:cs typeface="+mn-lt"/>
            </a:endParaRPr>
          </a:p>
          <a:p>
            <a:r>
              <a:rPr lang="en-US" b="0" dirty="0"/>
              <a:t>President </a:t>
            </a:r>
            <a:r>
              <a:rPr lang="en-US" b="0" dirty="0">
                <a:solidFill>
                  <a:srgbClr val="C00000"/>
                </a:solidFill>
              </a:rPr>
              <a:t>James Madison</a:t>
            </a:r>
            <a:r>
              <a:rPr lang="en-US" b="0" dirty="0"/>
              <a:t> continued to be suspicious of Britian</a:t>
            </a:r>
          </a:p>
          <a:p>
            <a:pPr lvl="1"/>
            <a:r>
              <a:rPr lang="en-US" sz="2800" dirty="0">
                <a:solidFill>
                  <a:srgbClr val="003F77"/>
                </a:solidFill>
              </a:rPr>
              <a:t>Favored</a:t>
            </a:r>
            <a:r>
              <a:rPr lang="en-US" sz="2800" b="0" dirty="0">
                <a:solidFill>
                  <a:srgbClr val="003F77"/>
                </a:solidFill>
              </a:rPr>
              <a:t> aggressive trade restrictions against Britain</a:t>
            </a:r>
            <a:endParaRPr lang="en-US" sz="2800" dirty="0" err="1"/>
          </a:p>
        </p:txBody>
      </p:sp>
      <p:sp>
        <p:nvSpPr>
          <p:cNvPr id="7" name="Rectangle 6">
            <a:extLst>
              <a:ext uri="{FF2B5EF4-FFF2-40B4-BE49-F238E27FC236}">
                <a16:creationId xmlns:a16="http://schemas.microsoft.com/office/drawing/2014/main" id="{8F138330-1C6D-40DA-B23C-6BE064E604DE}"/>
              </a:ext>
            </a:extLst>
          </p:cNvPr>
          <p:cNvSpPr/>
          <p:nvPr/>
        </p:nvSpPr>
        <p:spPr>
          <a:xfrm>
            <a:off x="7398740" y="5661578"/>
            <a:ext cx="3354398" cy="941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ea typeface="+mn-lt"/>
                <a:cs typeface="+mn-lt"/>
              </a:rPr>
              <a:t>embargo:</a:t>
            </a:r>
          </a:p>
          <a:p>
            <a:pPr algn="ctr"/>
            <a:r>
              <a:rPr lang="en-US" sz="2000" b="1" dirty="0">
                <a:ea typeface="+mn-lt"/>
                <a:cs typeface="+mn-lt"/>
              </a:rPr>
              <a:t>refusing access to trade</a:t>
            </a:r>
            <a:endParaRPr lang="en-US" sz="2000" b="1" dirty="0"/>
          </a:p>
        </p:txBody>
      </p:sp>
      <p:pic>
        <p:nvPicPr>
          <p:cNvPr id="6" name="Picture 5" descr="A person sitting in a chair&#10;&#10;Description automatically generated">
            <a:extLst>
              <a:ext uri="{FF2B5EF4-FFF2-40B4-BE49-F238E27FC236}">
                <a16:creationId xmlns:a16="http://schemas.microsoft.com/office/drawing/2014/main" id="{1F627B96-B179-AC18-F3B3-5D2EBCEF2FC6}"/>
              </a:ext>
            </a:extLst>
          </p:cNvPr>
          <p:cNvPicPr>
            <a:picLocks noChangeAspect="1"/>
          </p:cNvPicPr>
          <p:nvPr/>
        </p:nvPicPr>
        <p:blipFill rotWithShape="1">
          <a:blip r:embed="rId3"/>
          <a:srcRect l="11047" t="6744" r="10465" b="15116"/>
          <a:stretch/>
        </p:blipFill>
        <p:spPr>
          <a:xfrm>
            <a:off x="6918376" y="442442"/>
            <a:ext cx="4073743" cy="5081418"/>
          </a:xfrm>
          <a:prstGeom prst="rect">
            <a:avLst/>
          </a:prstGeom>
          <a:ln w="28575">
            <a:solidFill>
              <a:srgbClr val="C00000"/>
            </a:solidFill>
          </a:ln>
        </p:spPr>
      </p:pic>
    </p:spTree>
    <p:extLst>
      <p:ext uri="{BB962C8B-B14F-4D97-AF65-F5344CB8AC3E}">
        <p14:creationId xmlns:p14="http://schemas.microsoft.com/office/powerpoint/2010/main" val="2310091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person shaking hands with a person in a war headdress&#10;&#10;Description automatically generated">
            <a:extLst>
              <a:ext uri="{FF2B5EF4-FFF2-40B4-BE49-F238E27FC236}">
                <a16:creationId xmlns:a16="http://schemas.microsoft.com/office/drawing/2014/main" id="{E3D1C6DF-20C2-9638-27E4-57E89C159EC4}"/>
              </a:ext>
            </a:extLst>
          </p:cNvPr>
          <p:cNvPicPr>
            <a:picLocks noChangeAspect="1"/>
          </p:cNvPicPr>
          <p:nvPr/>
        </p:nvPicPr>
        <p:blipFill rotWithShape="1">
          <a:blip r:embed="rId3"/>
          <a:srcRect t="7219" r="9561" b="1140"/>
          <a:stretch/>
        </p:blipFill>
        <p:spPr>
          <a:xfrm>
            <a:off x="2793755" y="8"/>
            <a:ext cx="9450664" cy="6860556"/>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945BB-0849-06C5-C48E-9377810B8069}"/>
              </a:ext>
            </a:extLst>
          </p:cNvPr>
          <p:cNvSpPr>
            <a:spLocks noGrp="1"/>
          </p:cNvSpPr>
          <p:nvPr>
            <p:ph type="title"/>
          </p:nvPr>
        </p:nvSpPr>
        <p:spPr>
          <a:xfrm>
            <a:off x="201304" y="194528"/>
            <a:ext cx="3822189" cy="1899912"/>
          </a:xfrm>
        </p:spPr>
        <p:txBody>
          <a:bodyPr>
            <a:normAutofit/>
          </a:bodyPr>
          <a:lstStyle/>
          <a:p>
            <a:pPr algn="ctr"/>
            <a:r>
              <a:rPr lang="en-US" sz="4000"/>
              <a:t>British Helping the Native Americans</a:t>
            </a:r>
          </a:p>
        </p:txBody>
      </p:sp>
      <p:sp>
        <p:nvSpPr>
          <p:cNvPr id="3" name="Content Placeholder 2">
            <a:extLst>
              <a:ext uri="{FF2B5EF4-FFF2-40B4-BE49-F238E27FC236}">
                <a16:creationId xmlns:a16="http://schemas.microsoft.com/office/drawing/2014/main" id="{9B96645A-A0C6-AF98-AE30-5505E4A5B1CF}"/>
              </a:ext>
            </a:extLst>
          </p:cNvPr>
          <p:cNvSpPr>
            <a:spLocks noGrp="1"/>
          </p:cNvSpPr>
          <p:nvPr>
            <p:ph idx="1"/>
          </p:nvPr>
        </p:nvSpPr>
        <p:spPr>
          <a:xfrm>
            <a:off x="110319" y="2218111"/>
            <a:ext cx="4217300" cy="3742762"/>
          </a:xfrm>
        </p:spPr>
        <p:txBody>
          <a:bodyPr vert="horz" lIns="91440" tIns="45720" rIns="91440" bIns="45720" rtlCol="0" anchor="t">
            <a:noAutofit/>
          </a:bodyPr>
          <a:lstStyle/>
          <a:p>
            <a:r>
              <a:rPr lang="en-US" sz="2000" b="0" dirty="0">
                <a:ea typeface="+mn-lt"/>
                <a:cs typeface="+mn-lt"/>
              </a:rPr>
              <a:t>Stifled trade with Europe caused tensions for Native Americans </a:t>
            </a:r>
          </a:p>
          <a:p>
            <a:r>
              <a:rPr lang="en-US" sz="2000" b="0" dirty="0">
                <a:ea typeface="+mn-lt"/>
                <a:cs typeface="+mn-lt"/>
              </a:rPr>
              <a:t>Indigenous people resisted U.S. expansion</a:t>
            </a:r>
          </a:p>
          <a:p>
            <a:r>
              <a:rPr lang="en-US" sz="2000" b="0" dirty="0">
                <a:ea typeface="+mn-lt"/>
                <a:cs typeface="+mn-lt"/>
              </a:rPr>
              <a:t>Native Americans formed an alliance with Britain</a:t>
            </a:r>
            <a:endParaRPr lang="en-US" sz="2000" b="0" dirty="0"/>
          </a:p>
          <a:p>
            <a:pPr lvl="1"/>
            <a:r>
              <a:rPr lang="en-US" sz="2000" b="0" dirty="0">
                <a:solidFill>
                  <a:schemeClr val="tx1"/>
                </a:solidFill>
                <a:ea typeface="+mn-lt"/>
                <a:cs typeface="+mn-lt"/>
              </a:rPr>
              <a:t>Britain armed the Native Americans </a:t>
            </a:r>
            <a:endParaRPr lang="en-US" sz="2000" b="0" dirty="0">
              <a:solidFill>
                <a:schemeClr val="tx1"/>
              </a:solidFill>
            </a:endParaRPr>
          </a:p>
          <a:p>
            <a:pPr lvl="1"/>
            <a:r>
              <a:rPr lang="en-US" sz="2000" b="0" dirty="0">
                <a:solidFill>
                  <a:schemeClr val="tx1"/>
                </a:solidFill>
                <a:ea typeface="+mn-lt"/>
                <a:cs typeface="+mn-lt"/>
              </a:rPr>
              <a:t>Native Americans resisted U.S. expansion</a:t>
            </a:r>
          </a:p>
          <a:p>
            <a:pPr lvl="1"/>
            <a:r>
              <a:rPr lang="en-US" sz="2000" dirty="0">
                <a:solidFill>
                  <a:schemeClr val="tx1"/>
                </a:solidFill>
                <a:ea typeface="+mn-lt"/>
                <a:cs typeface="+mn-lt"/>
              </a:rPr>
              <a:t>Britain encouraged</a:t>
            </a:r>
            <a:r>
              <a:rPr lang="en-US" sz="2000" b="0" dirty="0">
                <a:solidFill>
                  <a:schemeClr val="tx1"/>
                </a:solidFill>
                <a:ea typeface="+mn-lt"/>
                <a:cs typeface="+mn-lt"/>
              </a:rPr>
              <a:t> attacks against the American frontier settlers </a:t>
            </a:r>
            <a:endParaRPr lang="en-US" sz="2000" b="0" dirty="0">
              <a:solidFill>
                <a:schemeClr val="tx1"/>
              </a:solidFill>
            </a:endParaRPr>
          </a:p>
        </p:txBody>
      </p:sp>
    </p:spTree>
    <p:extLst>
      <p:ext uri="{BB962C8B-B14F-4D97-AF65-F5344CB8AC3E}">
        <p14:creationId xmlns:p14="http://schemas.microsoft.com/office/powerpoint/2010/main" val="1193481258"/>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9" ma:contentTypeDescription="Create a new document." ma:contentTypeScope="" ma:versionID="9c965575291eab50b220704f5f20f3de">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78b606f8f58bcb8f901b4e3558625dc"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humbnail" ma:index="26"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Thumbnail xmlns="99639bad-cfa9-4ce6-b936-580a309075cc" xsi:nil="true"/>
  </documentManagement>
</p:properties>
</file>

<file path=customXml/itemProps1.xml><?xml version="1.0" encoding="utf-8"?>
<ds:datastoreItem xmlns:ds="http://schemas.openxmlformats.org/officeDocument/2006/customXml" ds:itemID="{E95DAD85-6CE2-45EF-9769-EDA7BFB568F3}">
  <ds:schemaRefs>
    <ds:schemaRef ds:uri="http://schemas.microsoft.com/sharepoint/v3/contenttype/forms"/>
  </ds:schemaRefs>
</ds:datastoreItem>
</file>

<file path=customXml/itemProps2.xml><?xml version="1.0" encoding="utf-8"?>
<ds:datastoreItem xmlns:ds="http://schemas.openxmlformats.org/officeDocument/2006/customXml" ds:itemID="{E22A3B73-E9A0-422B-8965-4540A33C01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39EC54-E5C9-4C26-B0C8-6536386A662F}">
  <ds:schemaRefs>
    <ds:schemaRef ds:uri="962a2ba3-4e85-4590-8cac-33237e5999cc"/>
    <ds:schemaRef ds:uri="99639bad-cfa9-4ce6-b936-580a309075c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War of 1812: Causes</vt:lpstr>
      <vt:lpstr>Essential Question</vt:lpstr>
      <vt:lpstr>Post-Revolution America</vt:lpstr>
      <vt:lpstr>Britain, France, and the United States</vt:lpstr>
      <vt:lpstr>The Quasi-War</vt:lpstr>
      <vt:lpstr>PowerPoint Presentation</vt:lpstr>
      <vt:lpstr>Chesapeake-Leopard Affair</vt:lpstr>
      <vt:lpstr>Rocky Waters</vt:lpstr>
      <vt:lpstr>British Helping the Native Americans</vt:lpstr>
      <vt:lpstr>PowerPoint Presentation</vt:lpstr>
      <vt:lpstr>Battle of Tippecanoe</vt:lpstr>
      <vt:lpstr>Andrew Jackson on Tecumseh</vt:lpstr>
      <vt:lpstr>The War Debate</vt:lpstr>
      <vt:lpstr>PowerPoint Presentation</vt:lpstr>
      <vt:lpstr>The War Hawks</vt:lpstr>
      <vt:lpstr>What Caused the War of 1812?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revision>813</cp:revision>
  <dcterms:created xsi:type="dcterms:W3CDTF">2019-06-11T12:13:11Z</dcterms:created>
  <dcterms:modified xsi:type="dcterms:W3CDTF">2024-06-05T20:07:50Z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Order">
    <vt:r8>4434400</vt:r8>
  </property>
  <property fmtid="{D5CDD505-2E9C-101B-9397-08002B2CF9AE}" pid="4" name="MediaServiceImageTags">
    <vt:lpwstr/>
  </property>
</Properties>
</file>