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923" r:id="rId6"/>
    <p:sldId id="969" r:id="rId7"/>
    <p:sldId id="965" r:id="rId8"/>
    <p:sldId id="968" r:id="rId9"/>
    <p:sldId id="963" r:id="rId10"/>
    <p:sldId id="955" r:id="rId11"/>
    <p:sldId id="967" r:id="rId12"/>
    <p:sldId id="925" r:id="rId13"/>
    <p:sldId id="970" r:id="rId14"/>
    <p:sldId id="952" r:id="rId15"/>
    <p:sldId id="927" r:id="rId16"/>
    <p:sldId id="931" r:id="rId17"/>
    <p:sldId id="971" r:id="rId18"/>
    <p:sldId id="9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23385-D333-3236-586C-1427B22488CD}" name="Sarah Kay Bierle" initials="SB" userId="S::sbierle@battlefields.org::7a74e778-0542-4b4c-97f2-b6f7086e69ac" providerId="AD"/>
  <p188:author id="{C929DBAB-1223-A284-9FBA-46E26EB5657B}" name="Cady Barterian" initials="CB" userId="S::cbarterian@battlefields.org::425b8955-617a-4a00-8191-e8cb3411da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C21B7-C34F-C633-E356-C1EA0FFD6166}" v="11" dt="2024-06-07T15:12:25.957"/>
    <p1510:client id="{F7B5DA01-4905-6057-E015-A301C68CA447}" v="19" dt="2024-06-06T23:15:56.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algn="l" rtl="0">
            <a:lnSpc>
              <a:spcPct val="90000"/>
            </a:lnSpc>
          </a:pPr>
          <a:r>
            <a:rPr lang="en-US">
              <a:latin typeface="Georgia"/>
            </a:rPr>
            <a:t>Trade increased between Britain and the United States, growing the American economy.</a:t>
          </a:r>
          <a:endParaRPr lang="en-US"/>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C0513AF3-297C-4B40-B2A4-22F784825DAE}">
      <dgm:prSet phldr="0"/>
      <dgm:spPr/>
      <dgm:t>
        <a:bodyPr/>
        <a:lstStyle/>
        <a:p>
          <a:pPr algn="l" rtl="0">
            <a:lnSpc>
              <a:spcPct val="90000"/>
            </a:lnSpc>
          </a:pPr>
          <a:r>
            <a:rPr lang="en-US">
              <a:latin typeface="Georgia"/>
            </a:rPr>
            <a:t>Without their British allies, Native American groups continued to lose territory and power to American expansion.</a:t>
          </a:r>
        </a:p>
      </dgm:t>
    </dgm:pt>
    <dgm:pt modelId="{D79C2839-46E6-482C-9CE5-06D712995DEB}" type="parTrans" cxnId="{1E9E9EAF-F4AC-4142-9992-403F59379277}">
      <dgm:prSet/>
      <dgm:spPr/>
    </dgm:pt>
    <dgm:pt modelId="{914FE2F7-9F3C-4937-B31C-D772C55A2D99}" type="sibTrans" cxnId="{1E9E9EAF-F4AC-4142-9992-403F59379277}">
      <dgm:prSet/>
      <dgm:spPr/>
    </dgm:pt>
    <dgm:pt modelId="{801A8A66-455B-4900-A2B4-2E3538854E36}">
      <dgm:prSet phldr="0"/>
      <dgm:spPr/>
      <dgm:t>
        <a:bodyPr/>
        <a:lstStyle/>
        <a:p>
          <a:pPr algn="l" rtl="0">
            <a:lnSpc>
              <a:spcPct val="90000"/>
            </a:lnSpc>
          </a:pPr>
          <a:r>
            <a:rPr lang="en-US">
              <a:latin typeface="Georgia"/>
            </a:rPr>
            <a:t>The United States was recognized as a world power which could compete with Europe.</a:t>
          </a:r>
        </a:p>
      </dgm:t>
    </dgm:pt>
    <dgm:pt modelId="{8573AC5A-22F5-4001-9206-D6232BBC2039}" type="parTrans" cxnId="{7941B01C-D8D0-4BFF-85A2-58746439B9FF}">
      <dgm:prSet/>
      <dgm:spPr/>
    </dgm:pt>
    <dgm:pt modelId="{329F323E-4A29-4B24-9AA4-7ABDF7F4BB89}" type="sibTrans" cxnId="{7941B01C-D8D0-4BFF-85A2-58746439B9FF}">
      <dgm:prSet/>
      <dgm:spPr/>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E6D477B0-FC58-4573-81CA-3FA831EF6A5C}" type="pres">
      <dgm:prSet presAssocID="{801A8A66-455B-4900-A2B4-2E3538854E36}" presName="hierRoot1" presStyleCnt="0"/>
      <dgm:spPr/>
    </dgm:pt>
    <dgm:pt modelId="{EC8173D8-ADA0-4F4E-BD2E-AD8EC2ADCB43}" type="pres">
      <dgm:prSet presAssocID="{801A8A66-455B-4900-A2B4-2E3538854E36}" presName="composite" presStyleCnt="0"/>
      <dgm:spPr/>
    </dgm:pt>
    <dgm:pt modelId="{FD0B62D8-F8DB-4B1F-BAED-8AD17861A30F}" type="pres">
      <dgm:prSet presAssocID="{801A8A66-455B-4900-A2B4-2E3538854E36}" presName="background" presStyleLbl="node0" presStyleIdx="0" presStyleCnt="3"/>
      <dgm:spPr/>
    </dgm:pt>
    <dgm:pt modelId="{E1F462B4-13A7-49BC-BAFE-EEFB87E80872}" type="pres">
      <dgm:prSet presAssocID="{801A8A66-455B-4900-A2B4-2E3538854E36}" presName="text" presStyleLbl="fgAcc0" presStyleIdx="0" presStyleCnt="3">
        <dgm:presLayoutVars>
          <dgm:chPref val="3"/>
        </dgm:presLayoutVars>
      </dgm:prSet>
      <dgm:spPr/>
    </dgm:pt>
    <dgm:pt modelId="{05D48D8E-F831-4FEA-BE61-21A707938EE3}" type="pres">
      <dgm:prSet presAssocID="{801A8A66-455B-4900-A2B4-2E3538854E36}" presName="hierChild2" presStyleCnt="0"/>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1" presStyleCnt="3"/>
      <dgm:spPr/>
    </dgm:pt>
    <dgm:pt modelId="{CA17A2AB-8748-48A2-9E7F-F9553F471AB6}" type="pres">
      <dgm:prSet presAssocID="{06BFC8D5-6CAF-46E6-A891-17BC5115A66F}" presName="text" presStyleLbl="fgAcc0" presStyleIdx="1" presStyleCnt="3">
        <dgm:presLayoutVars>
          <dgm:chPref val="3"/>
        </dgm:presLayoutVars>
      </dgm:prSet>
      <dgm:spPr/>
    </dgm:pt>
    <dgm:pt modelId="{CE40FF8D-E1B3-41BC-89EE-417150AE11B7}" type="pres">
      <dgm:prSet presAssocID="{06BFC8D5-6CAF-46E6-A891-17BC5115A66F}" presName="hierChild2" presStyleCnt="0"/>
      <dgm:spPr/>
    </dgm:pt>
    <dgm:pt modelId="{699A2C85-27A7-428F-84A3-602A4983819B}" type="pres">
      <dgm:prSet presAssocID="{C0513AF3-297C-4B40-B2A4-22F784825DAE}" presName="hierRoot1" presStyleCnt="0"/>
      <dgm:spPr/>
    </dgm:pt>
    <dgm:pt modelId="{A790CB35-FC61-4E60-A167-90393C1CBF30}" type="pres">
      <dgm:prSet presAssocID="{C0513AF3-297C-4B40-B2A4-22F784825DAE}" presName="composite" presStyleCnt="0"/>
      <dgm:spPr/>
    </dgm:pt>
    <dgm:pt modelId="{75945AA0-81B2-4388-8840-2A06607F4F7A}" type="pres">
      <dgm:prSet presAssocID="{C0513AF3-297C-4B40-B2A4-22F784825DAE}" presName="background" presStyleLbl="node0" presStyleIdx="2" presStyleCnt="3"/>
      <dgm:spPr/>
    </dgm:pt>
    <dgm:pt modelId="{D596AA6E-D660-4A08-AE2D-36030527363C}" type="pres">
      <dgm:prSet presAssocID="{C0513AF3-297C-4B40-B2A4-22F784825DAE}" presName="text" presStyleLbl="fgAcc0" presStyleIdx="2" presStyleCnt="3">
        <dgm:presLayoutVars>
          <dgm:chPref val="3"/>
        </dgm:presLayoutVars>
      </dgm:prSet>
      <dgm:spPr/>
    </dgm:pt>
    <dgm:pt modelId="{86A2A11F-4CE7-4A81-A405-17D03F138F7C}" type="pres">
      <dgm:prSet presAssocID="{C0513AF3-297C-4B40-B2A4-22F784825DAE}" presName="hierChild2" presStyleCnt="0"/>
      <dgm:spPr/>
    </dgm:pt>
  </dgm:ptLst>
  <dgm:cxnLst>
    <dgm:cxn modelId="{7941B01C-D8D0-4BFF-85A2-58746439B9FF}" srcId="{9F46C150-A611-4028-9291-C7282160212D}" destId="{801A8A66-455B-4900-A2B4-2E3538854E36}" srcOrd="0" destOrd="0" parTransId="{8573AC5A-22F5-4001-9206-D6232BBC2039}" sibTransId="{329F323E-4A29-4B24-9AA4-7ABDF7F4BB89}"/>
    <dgm:cxn modelId="{33370934-E7DD-4E76-8551-B0FBC81BDF7A}" type="presOf" srcId="{801A8A66-455B-4900-A2B4-2E3538854E36}" destId="{E1F462B4-13A7-49BC-BAFE-EEFB87E80872}" srcOrd="0" destOrd="0" presId="urn:microsoft.com/office/officeart/2005/8/layout/hierarchy1"/>
    <dgm:cxn modelId="{B73A3245-947F-4E5D-A5D2-FE53E9015388}"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1" destOrd="0" parTransId="{9DC3A372-48EB-49C5-B243-1D2BE0FAE175}" sibTransId="{2D3C8D27-7276-44BE-8FC7-0E3EF6883E0A}"/>
    <dgm:cxn modelId="{1E9E9EAF-F4AC-4142-9992-403F59379277}" srcId="{9F46C150-A611-4028-9291-C7282160212D}" destId="{C0513AF3-297C-4B40-B2A4-22F784825DAE}" srcOrd="2" destOrd="0" parTransId="{D79C2839-46E6-482C-9CE5-06D712995DEB}" sibTransId="{914FE2F7-9F3C-4937-B31C-D772C55A2D99}"/>
    <dgm:cxn modelId="{00D40ECF-D300-4789-97B8-AD350DE9FAE4}" type="presOf" srcId="{9F46C150-A611-4028-9291-C7282160212D}" destId="{ECB80955-D0BA-49D0-B5CB-90603B3DF68D}" srcOrd="0" destOrd="0" presId="urn:microsoft.com/office/officeart/2005/8/layout/hierarchy1"/>
    <dgm:cxn modelId="{CE4838F1-3AC7-4333-B901-E3CA8DDD0022}" type="presOf" srcId="{C0513AF3-297C-4B40-B2A4-22F784825DAE}" destId="{D596AA6E-D660-4A08-AE2D-36030527363C}" srcOrd="0" destOrd="0" presId="urn:microsoft.com/office/officeart/2005/8/layout/hierarchy1"/>
    <dgm:cxn modelId="{19CAD03F-846A-498F-A71D-10CBC34E957C}" type="presParOf" srcId="{ECB80955-D0BA-49D0-B5CB-90603B3DF68D}" destId="{E6D477B0-FC58-4573-81CA-3FA831EF6A5C}" srcOrd="0" destOrd="0" presId="urn:microsoft.com/office/officeart/2005/8/layout/hierarchy1"/>
    <dgm:cxn modelId="{2095F98B-51DB-4B98-B1BF-C98E5C19F3C6}" type="presParOf" srcId="{E6D477B0-FC58-4573-81CA-3FA831EF6A5C}" destId="{EC8173D8-ADA0-4F4E-BD2E-AD8EC2ADCB43}" srcOrd="0" destOrd="0" presId="urn:microsoft.com/office/officeart/2005/8/layout/hierarchy1"/>
    <dgm:cxn modelId="{AAADCB66-0C97-4836-9881-B98001A809F8}" type="presParOf" srcId="{EC8173D8-ADA0-4F4E-BD2E-AD8EC2ADCB43}" destId="{FD0B62D8-F8DB-4B1F-BAED-8AD17861A30F}" srcOrd="0" destOrd="0" presId="urn:microsoft.com/office/officeart/2005/8/layout/hierarchy1"/>
    <dgm:cxn modelId="{FB48F2C9-345A-4D85-82D4-C7BDB8284224}" type="presParOf" srcId="{EC8173D8-ADA0-4F4E-BD2E-AD8EC2ADCB43}" destId="{E1F462B4-13A7-49BC-BAFE-EEFB87E80872}" srcOrd="1" destOrd="0" presId="urn:microsoft.com/office/officeart/2005/8/layout/hierarchy1"/>
    <dgm:cxn modelId="{5AA0C201-C451-4A3C-A10D-C6145E54EA3B}" type="presParOf" srcId="{E6D477B0-FC58-4573-81CA-3FA831EF6A5C}" destId="{05D48D8E-F831-4FEA-BE61-21A707938EE3}" srcOrd="1" destOrd="0" presId="urn:microsoft.com/office/officeart/2005/8/layout/hierarchy1"/>
    <dgm:cxn modelId="{155021DE-4F63-4D67-9C63-1BB50E0D078F}" type="presParOf" srcId="{ECB80955-D0BA-49D0-B5CB-90603B3DF68D}" destId="{F4E7FD1B-B4A5-4D80-8032-BD7096DA9D83}" srcOrd="1" destOrd="0" presId="urn:microsoft.com/office/officeart/2005/8/layout/hierarchy1"/>
    <dgm:cxn modelId="{F3D7A998-DD03-44A6-9671-16D6176C03A9}" type="presParOf" srcId="{F4E7FD1B-B4A5-4D80-8032-BD7096DA9D83}" destId="{0E23DF1C-9F2C-410A-AD68-F6B1CA57DD8B}" srcOrd="0" destOrd="0" presId="urn:microsoft.com/office/officeart/2005/8/layout/hierarchy1"/>
    <dgm:cxn modelId="{2537489B-1BD9-4C42-91D2-674D2BC53B05}" type="presParOf" srcId="{0E23DF1C-9F2C-410A-AD68-F6B1CA57DD8B}" destId="{E1239BEC-6523-4B40-88DE-7CDC59CC7E6E}" srcOrd="0" destOrd="0" presId="urn:microsoft.com/office/officeart/2005/8/layout/hierarchy1"/>
    <dgm:cxn modelId="{BCC289CF-6333-4EAC-A52F-FE05E40C78C2}" type="presParOf" srcId="{0E23DF1C-9F2C-410A-AD68-F6B1CA57DD8B}" destId="{CA17A2AB-8748-48A2-9E7F-F9553F471AB6}" srcOrd="1" destOrd="0" presId="urn:microsoft.com/office/officeart/2005/8/layout/hierarchy1"/>
    <dgm:cxn modelId="{F1DC1F77-9696-4628-8DA8-43DD6CB23609}" type="presParOf" srcId="{F4E7FD1B-B4A5-4D80-8032-BD7096DA9D83}" destId="{CE40FF8D-E1B3-41BC-89EE-417150AE11B7}" srcOrd="1" destOrd="0" presId="urn:microsoft.com/office/officeart/2005/8/layout/hierarchy1"/>
    <dgm:cxn modelId="{E84388ED-4B5C-4A57-81C0-D1829F90EEF4}" type="presParOf" srcId="{ECB80955-D0BA-49D0-B5CB-90603B3DF68D}" destId="{699A2C85-27A7-428F-84A3-602A4983819B}" srcOrd="2" destOrd="0" presId="urn:microsoft.com/office/officeart/2005/8/layout/hierarchy1"/>
    <dgm:cxn modelId="{D67DA749-E3CE-454D-B14E-533A9A4F6727}" type="presParOf" srcId="{699A2C85-27A7-428F-84A3-602A4983819B}" destId="{A790CB35-FC61-4E60-A167-90393C1CBF30}" srcOrd="0" destOrd="0" presId="urn:microsoft.com/office/officeart/2005/8/layout/hierarchy1"/>
    <dgm:cxn modelId="{3758BB60-88F1-4C08-8E4D-1F6925133EA9}" type="presParOf" srcId="{A790CB35-FC61-4E60-A167-90393C1CBF30}" destId="{75945AA0-81B2-4388-8840-2A06607F4F7A}" srcOrd="0" destOrd="0" presId="urn:microsoft.com/office/officeart/2005/8/layout/hierarchy1"/>
    <dgm:cxn modelId="{FF6E79C9-DCB5-44BE-BE3F-5A95F02978CB}" type="presParOf" srcId="{A790CB35-FC61-4E60-A167-90393C1CBF30}" destId="{D596AA6E-D660-4A08-AE2D-36030527363C}" srcOrd="1" destOrd="0" presId="urn:microsoft.com/office/officeart/2005/8/layout/hierarchy1"/>
    <dgm:cxn modelId="{A2C87532-8CC1-4295-956A-4963827A6689}" type="presParOf" srcId="{699A2C85-27A7-428F-84A3-602A4983819B}" destId="{86A2A11F-4CE7-4A81-A405-17D03F138F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algn="l" rtl="0">
            <a:lnSpc>
              <a:spcPct val="90000"/>
            </a:lnSpc>
          </a:pPr>
          <a:r>
            <a:rPr lang="en-US">
              <a:latin typeface="Georgia"/>
            </a:rPr>
            <a:t>The Battle of New Orleans was the war's most famous victory, and its anniversary was celebrated on January 8 as a national holiday.</a:t>
          </a:r>
          <a:endParaRPr lang="en-US"/>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8A2DAE1E-A9A6-484C-BD3C-B49372EE6E98}">
      <dgm:prSet phldr="0"/>
      <dgm:spPr/>
      <dgm:t>
        <a:bodyPr/>
        <a:lstStyle/>
        <a:p>
          <a:pPr algn="l" rtl="0">
            <a:lnSpc>
              <a:spcPct val="90000"/>
            </a:lnSpc>
          </a:pPr>
          <a:r>
            <a:rPr lang="en-US">
              <a:latin typeface="Georgia"/>
            </a:rPr>
            <a:t>"Natives of different states, acting together for the first time in this camp...have reaped the fruits of an honorable union." -Andrew Jackson</a:t>
          </a:r>
        </a:p>
      </dgm:t>
    </dgm:pt>
    <dgm:pt modelId="{A42E698A-B296-42A4-A52D-558B5E9DDE0F}" type="parTrans" cxnId="{1EB81B3C-37DB-4C5D-BA28-721879AAF333}">
      <dgm:prSet/>
      <dgm:spPr/>
    </dgm:pt>
    <dgm:pt modelId="{54ACB4EA-6CEE-412B-9C1E-F15731834CEF}" type="sibTrans" cxnId="{1EB81B3C-37DB-4C5D-BA28-721879AAF333}">
      <dgm:prSet/>
      <dgm:spPr/>
    </dgm:pt>
    <dgm:pt modelId="{40C06CFA-8678-49C6-ACE3-FFC7DB4886F7}">
      <dgm:prSet phldr="0"/>
      <dgm:spPr/>
      <dgm:t>
        <a:bodyPr/>
        <a:lstStyle/>
        <a:p>
          <a:pPr algn="l" rtl="0">
            <a:lnSpc>
              <a:spcPct val="90000"/>
            </a:lnSpc>
          </a:pPr>
          <a:r>
            <a:rPr lang="en-US">
              <a:latin typeface="Georgia"/>
            </a:rPr>
            <a:t>The War of 1812 was often celebrated as a second War of Independence.</a:t>
          </a:r>
        </a:p>
      </dgm:t>
    </dgm:pt>
    <dgm:pt modelId="{3C65B4A1-09E0-447F-BF73-9EC899AE0B6D}" type="parTrans" cxnId="{E2EC18B2-4B88-4614-B825-C1B666E4B027}">
      <dgm:prSet/>
      <dgm:spPr/>
    </dgm:pt>
    <dgm:pt modelId="{284F2BCA-1A4D-45D5-A781-52E37EBEC60C}" type="sibTrans" cxnId="{E2EC18B2-4B88-4614-B825-C1B666E4B027}">
      <dgm:prSet/>
      <dgm:spPr/>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ECE24F78-4170-4466-A83A-BADA0935DAB9}" type="pres">
      <dgm:prSet presAssocID="{40C06CFA-8678-49C6-ACE3-FFC7DB4886F7}" presName="hierRoot1" presStyleCnt="0"/>
      <dgm:spPr/>
    </dgm:pt>
    <dgm:pt modelId="{291A5741-0648-4F31-890A-126C167A0D13}" type="pres">
      <dgm:prSet presAssocID="{40C06CFA-8678-49C6-ACE3-FFC7DB4886F7}" presName="composite" presStyleCnt="0"/>
      <dgm:spPr/>
    </dgm:pt>
    <dgm:pt modelId="{31E2B1E4-E725-41C0-A64B-A5C43CF3D1C7}" type="pres">
      <dgm:prSet presAssocID="{40C06CFA-8678-49C6-ACE3-FFC7DB4886F7}" presName="background" presStyleLbl="node0" presStyleIdx="0" presStyleCnt="3"/>
      <dgm:spPr/>
    </dgm:pt>
    <dgm:pt modelId="{6E9730A6-583C-4A83-B71D-2F088EDCB3D4}" type="pres">
      <dgm:prSet presAssocID="{40C06CFA-8678-49C6-ACE3-FFC7DB4886F7}" presName="text" presStyleLbl="fgAcc0" presStyleIdx="0" presStyleCnt="3">
        <dgm:presLayoutVars>
          <dgm:chPref val="3"/>
        </dgm:presLayoutVars>
      </dgm:prSet>
      <dgm:spPr/>
    </dgm:pt>
    <dgm:pt modelId="{9D0993B5-5F16-4C0B-BBD2-680D35F3E042}" type="pres">
      <dgm:prSet presAssocID="{40C06CFA-8678-49C6-ACE3-FFC7DB4886F7}" presName="hierChild2" presStyleCnt="0"/>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1" presStyleCnt="3"/>
      <dgm:spPr/>
    </dgm:pt>
    <dgm:pt modelId="{CA17A2AB-8748-48A2-9E7F-F9553F471AB6}" type="pres">
      <dgm:prSet presAssocID="{06BFC8D5-6CAF-46E6-A891-17BC5115A66F}" presName="text" presStyleLbl="fgAcc0" presStyleIdx="1" presStyleCnt="3">
        <dgm:presLayoutVars>
          <dgm:chPref val="3"/>
        </dgm:presLayoutVars>
      </dgm:prSet>
      <dgm:spPr/>
    </dgm:pt>
    <dgm:pt modelId="{CE40FF8D-E1B3-41BC-89EE-417150AE11B7}" type="pres">
      <dgm:prSet presAssocID="{06BFC8D5-6CAF-46E6-A891-17BC5115A66F}" presName="hierChild2" presStyleCnt="0"/>
      <dgm:spPr/>
    </dgm:pt>
    <dgm:pt modelId="{B9BE6067-5CFC-4029-AF4F-5055ABF54047}" type="pres">
      <dgm:prSet presAssocID="{8A2DAE1E-A9A6-484C-BD3C-B49372EE6E98}" presName="hierRoot1" presStyleCnt="0"/>
      <dgm:spPr/>
    </dgm:pt>
    <dgm:pt modelId="{8D6F26EC-FC96-411D-A358-AB588E07705C}" type="pres">
      <dgm:prSet presAssocID="{8A2DAE1E-A9A6-484C-BD3C-B49372EE6E98}" presName="composite" presStyleCnt="0"/>
      <dgm:spPr/>
    </dgm:pt>
    <dgm:pt modelId="{4A270798-068F-4626-B03D-95CD863A9020}" type="pres">
      <dgm:prSet presAssocID="{8A2DAE1E-A9A6-484C-BD3C-B49372EE6E98}" presName="background" presStyleLbl="node0" presStyleIdx="2" presStyleCnt="3"/>
      <dgm:spPr/>
    </dgm:pt>
    <dgm:pt modelId="{ABB51548-EFB7-4A7A-BF55-015B857636C9}" type="pres">
      <dgm:prSet presAssocID="{8A2DAE1E-A9A6-484C-BD3C-B49372EE6E98}" presName="text" presStyleLbl="fgAcc0" presStyleIdx="2" presStyleCnt="3">
        <dgm:presLayoutVars>
          <dgm:chPref val="3"/>
        </dgm:presLayoutVars>
      </dgm:prSet>
      <dgm:spPr/>
    </dgm:pt>
    <dgm:pt modelId="{B202AC68-5A53-4655-A47A-6A306A47E04A}" type="pres">
      <dgm:prSet presAssocID="{8A2DAE1E-A9A6-484C-BD3C-B49372EE6E98}" presName="hierChild2" presStyleCnt="0"/>
      <dgm:spPr/>
    </dgm:pt>
  </dgm:ptLst>
  <dgm:cxnLst>
    <dgm:cxn modelId="{1EB81B3C-37DB-4C5D-BA28-721879AAF333}" srcId="{9F46C150-A611-4028-9291-C7282160212D}" destId="{8A2DAE1E-A9A6-484C-BD3C-B49372EE6E98}" srcOrd="2" destOrd="0" parTransId="{A42E698A-B296-42A4-A52D-558B5E9DDE0F}" sibTransId="{54ACB4EA-6CEE-412B-9C1E-F15731834CEF}"/>
    <dgm:cxn modelId="{9EA30863-34D2-4B5E-9D71-A0D7C7DA8BC5}"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1" destOrd="0" parTransId="{9DC3A372-48EB-49C5-B243-1D2BE0FAE175}" sibTransId="{2D3C8D27-7276-44BE-8FC7-0E3EF6883E0A}"/>
    <dgm:cxn modelId="{E2EC18B2-4B88-4614-B825-C1B666E4B027}" srcId="{9F46C150-A611-4028-9291-C7282160212D}" destId="{40C06CFA-8678-49C6-ACE3-FFC7DB4886F7}" srcOrd="0" destOrd="0" parTransId="{3C65B4A1-09E0-447F-BF73-9EC899AE0B6D}" sibTransId="{284F2BCA-1A4D-45D5-A781-52E37EBEC60C}"/>
    <dgm:cxn modelId="{06152DBE-F8FC-400A-9927-488F78AEB6EF}" type="presOf" srcId="{8A2DAE1E-A9A6-484C-BD3C-B49372EE6E98}" destId="{ABB51548-EFB7-4A7A-BF55-015B857636C9}" srcOrd="0" destOrd="0" presId="urn:microsoft.com/office/officeart/2005/8/layout/hierarchy1"/>
    <dgm:cxn modelId="{00D40ECF-D300-4789-97B8-AD350DE9FAE4}" type="presOf" srcId="{9F46C150-A611-4028-9291-C7282160212D}" destId="{ECB80955-D0BA-49D0-B5CB-90603B3DF68D}" srcOrd="0" destOrd="0" presId="urn:microsoft.com/office/officeart/2005/8/layout/hierarchy1"/>
    <dgm:cxn modelId="{1B66D1FB-151F-4366-AC41-F9756D955496}" type="presOf" srcId="{40C06CFA-8678-49C6-ACE3-FFC7DB4886F7}" destId="{6E9730A6-583C-4A83-B71D-2F088EDCB3D4}" srcOrd="0" destOrd="0" presId="urn:microsoft.com/office/officeart/2005/8/layout/hierarchy1"/>
    <dgm:cxn modelId="{5709B877-9D7F-40B6-9191-D9FFA1FEF603}" type="presParOf" srcId="{ECB80955-D0BA-49D0-B5CB-90603B3DF68D}" destId="{ECE24F78-4170-4466-A83A-BADA0935DAB9}" srcOrd="0" destOrd="0" presId="urn:microsoft.com/office/officeart/2005/8/layout/hierarchy1"/>
    <dgm:cxn modelId="{4541FE56-BF3D-4145-A299-511B428204BD}" type="presParOf" srcId="{ECE24F78-4170-4466-A83A-BADA0935DAB9}" destId="{291A5741-0648-4F31-890A-126C167A0D13}" srcOrd="0" destOrd="0" presId="urn:microsoft.com/office/officeart/2005/8/layout/hierarchy1"/>
    <dgm:cxn modelId="{FDA247D3-A894-42DD-804E-9A06580EAD75}" type="presParOf" srcId="{291A5741-0648-4F31-890A-126C167A0D13}" destId="{31E2B1E4-E725-41C0-A64B-A5C43CF3D1C7}" srcOrd="0" destOrd="0" presId="urn:microsoft.com/office/officeart/2005/8/layout/hierarchy1"/>
    <dgm:cxn modelId="{D5B9E836-EA63-436F-BC37-E227D9E515F4}" type="presParOf" srcId="{291A5741-0648-4F31-890A-126C167A0D13}" destId="{6E9730A6-583C-4A83-B71D-2F088EDCB3D4}" srcOrd="1" destOrd="0" presId="urn:microsoft.com/office/officeart/2005/8/layout/hierarchy1"/>
    <dgm:cxn modelId="{08CCBC5D-E0AA-4768-B8A7-60A90FEE4F24}" type="presParOf" srcId="{ECE24F78-4170-4466-A83A-BADA0935DAB9}" destId="{9D0993B5-5F16-4C0B-BBD2-680D35F3E042}" srcOrd="1" destOrd="0" presId="urn:microsoft.com/office/officeart/2005/8/layout/hierarchy1"/>
    <dgm:cxn modelId="{C2101B94-A792-4A1E-B85B-BC4D4F6952D8}" type="presParOf" srcId="{ECB80955-D0BA-49D0-B5CB-90603B3DF68D}" destId="{F4E7FD1B-B4A5-4D80-8032-BD7096DA9D83}" srcOrd="1" destOrd="0" presId="urn:microsoft.com/office/officeart/2005/8/layout/hierarchy1"/>
    <dgm:cxn modelId="{16E4C6FE-F3FD-419C-B18A-3698112E3C09}" type="presParOf" srcId="{F4E7FD1B-B4A5-4D80-8032-BD7096DA9D83}" destId="{0E23DF1C-9F2C-410A-AD68-F6B1CA57DD8B}" srcOrd="0" destOrd="0" presId="urn:microsoft.com/office/officeart/2005/8/layout/hierarchy1"/>
    <dgm:cxn modelId="{29D27DE4-426E-4178-81C1-EDA1ED71CCB6}" type="presParOf" srcId="{0E23DF1C-9F2C-410A-AD68-F6B1CA57DD8B}" destId="{E1239BEC-6523-4B40-88DE-7CDC59CC7E6E}" srcOrd="0" destOrd="0" presId="urn:microsoft.com/office/officeart/2005/8/layout/hierarchy1"/>
    <dgm:cxn modelId="{AA1D98E1-A81D-4E31-B7FD-6FB8C147ED58}" type="presParOf" srcId="{0E23DF1C-9F2C-410A-AD68-F6B1CA57DD8B}" destId="{CA17A2AB-8748-48A2-9E7F-F9553F471AB6}" srcOrd="1" destOrd="0" presId="urn:microsoft.com/office/officeart/2005/8/layout/hierarchy1"/>
    <dgm:cxn modelId="{F381722D-BAA7-4672-93D2-C43864C7BDAA}" type="presParOf" srcId="{F4E7FD1B-B4A5-4D80-8032-BD7096DA9D83}" destId="{CE40FF8D-E1B3-41BC-89EE-417150AE11B7}" srcOrd="1" destOrd="0" presId="urn:microsoft.com/office/officeart/2005/8/layout/hierarchy1"/>
    <dgm:cxn modelId="{C2B5557B-5908-423C-B7BE-446B8DE4CB70}" type="presParOf" srcId="{ECB80955-D0BA-49D0-B5CB-90603B3DF68D}" destId="{B9BE6067-5CFC-4029-AF4F-5055ABF54047}" srcOrd="2" destOrd="0" presId="urn:microsoft.com/office/officeart/2005/8/layout/hierarchy1"/>
    <dgm:cxn modelId="{19DFA7C6-6583-453F-8EB7-AB3A573A70FE}" type="presParOf" srcId="{B9BE6067-5CFC-4029-AF4F-5055ABF54047}" destId="{8D6F26EC-FC96-411D-A358-AB588E07705C}" srcOrd="0" destOrd="0" presId="urn:microsoft.com/office/officeart/2005/8/layout/hierarchy1"/>
    <dgm:cxn modelId="{C2E434BE-6E6B-4BE8-B065-A966189E443D}" type="presParOf" srcId="{8D6F26EC-FC96-411D-A358-AB588E07705C}" destId="{4A270798-068F-4626-B03D-95CD863A9020}" srcOrd="0" destOrd="0" presId="urn:microsoft.com/office/officeart/2005/8/layout/hierarchy1"/>
    <dgm:cxn modelId="{45894F1A-D494-48CB-9153-52750B6162DB}" type="presParOf" srcId="{8D6F26EC-FC96-411D-A358-AB588E07705C}" destId="{ABB51548-EFB7-4A7A-BF55-015B857636C9}" srcOrd="1" destOrd="0" presId="urn:microsoft.com/office/officeart/2005/8/layout/hierarchy1"/>
    <dgm:cxn modelId="{5F563D36-9F6B-4BCC-95F4-6C46DFA17BE5}" type="presParOf" srcId="{B9BE6067-5CFC-4029-AF4F-5055ABF54047}" destId="{B202AC68-5A53-4655-A47A-6A306A47E0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B62D8-F8DB-4B1F-BAED-8AD17861A30F}">
      <dsp:nvSpPr>
        <dsp:cNvPr id="0" name=""/>
        <dsp:cNvSpPr/>
      </dsp:nvSpPr>
      <dsp:spPr>
        <a:xfrm>
          <a:off x="0" y="858657"/>
          <a:ext cx="3010668" cy="19117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1F462B4-13A7-49BC-BAFE-EEFB87E80872}">
      <dsp:nvSpPr>
        <dsp:cNvPr id="0" name=""/>
        <dsp:cNvSpPr/>
      </dsp:nvSpPr>
      <dsp:spPr>
        <a:xfrm>
          <a:off x="334518" y="1176450"/>
          <a:ext cx="3010668" cy="19117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The United States was recognized as a world power which could compete with Europe.</a:t>
          </a:r>
        </a:p>
      </dsp:txBody>
      <dsp:txXfrm>
        <a:off x="390512" y="1232444"/>
        <a:ext cx="2898680" cy="1799786"/>
      </dsp:txXfrm>
    </dsp:sp>
    <dsp:sp modelId="{E1239BEC-6523-4B40-88DE-7CDC59CC7E6E}">
      <dsp:nvSpPr>
        <dsp:cNvPr id="0" name=""/>
        <dsp:cNvSpPr/>
      </dsp:nvSpPr>
      <dsp:spPr>
        <a:xfrm>
          <a:off x="3679705" y="858657"/>
          <a:ext cx="3010668" cy="19117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4014224" y="1176450"/>
          <a:ext cx="3010668" cy="19117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Trade increased between Britain and the United States, growing the American economy.</a:t>
          </a:r>
          <a:endParaRPr lang="en-US" sz="2100" kern="1200"/>
        </a:p>
      </dsp:txBody>
      <dsp:txXfrm>
        <a:off x="4070218" y="1232444"/>
        <a:ext cx="2898680" cy="1799786"/>
      </dsp:txXfrm>
    </dsp:sp>
    <dsp:sp modelId="{75945AA0-81B2-4388-8840-2A06607F4F7A}">
      <dsp:nvSpPr>
        <dsp:cNvPr id="0" name=""/>
        <dsp:cNvSpPr/>
      </dsp:nvSpPr>
      <dsp:spPr>
        <a:xfrm>
          <a:off x="7359411" y="858657"/>
          <a:ext cx="3010668" cy="19117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96AA6E-D660-4A08-AE2D-36030527363C}">
      <dsp:nvSpPr>
        <dsp:cNvPr id="0" name=""/>
        <dsp:cNvSpPr/>
      </dsp:nvSpPr>
      <dsp:spPr>
        <a:xfrm>
          <a:off x="7693930" y="1176450"/>
          <a:ext cx="3010668" cy="19117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Without their British allies, Native American groups continued to lose territory and power to American expansion.</a:t>
          </a:r>
        </a:p>
      </dsp:txBody>
      <dsp:txXfrm>
        <a:off x="7749924" y="1232444"/>
        <a:ext cx="2898680" cy="1799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2B1E4-E725-41C0-A64B-A5C43CF3D1C7}">
      <dsp:nvSpPr>
        <dsp:cNvPr id="0" name=""/>
        <dsp:cNvSpPr/>
      </dsp:nvSpPr>
      <dsp:spPr>
        <a:xfrm>
          <a:off x="0" y="568737"/>
          <a:ext cx="3269461" cy="207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9730A6-583C-4A83-B71D-2F088EDCB3D4}">
      <dsp:nvSpPr>
        <dsp:cNvPr id="0" name=""/>
        <dsp:cNvSpPr/>
      </dsp:nvSpPr>
      <dsp:spPr>
        <a:xfrm>
          <a:off x="363273" y="913847"/>
          <a:ext cx="3269461" cy="207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The War of 1812 was often celebrated as a second War of Independence.</a:t>
          </a:r>
        </a:p>
      </dsp:txBody>
      <dsp:txXfrm>
        <a:off x="424080" y="974654"/>
        <a:ext cx="3147847" cy="1954493"/>
      </dsp:txXfrm>
    </dsp:sp>
    <dsp:sp modelId="{E1239BEC-6523-4B40-88DE-7CDC59CC7E6E}">
      <dsp:nvSpPr>
        <dsp:cNvPr id="0" name=""/>
        <dsp:cNvSpPr/>
      </dsp:nvSpPr>
      <dsp:spPr>
        <a:xfrm>
          <a:off x="3996008" y="568737"/>
          <a:ext cx="3269461" cy="207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4359281" y="913847"/>
          <a:ext cx="3269461" cy="207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The Battle of New Orleans was the war's most famous victory, and its anniversary was celebrated on January 8 as a national holiday.</a:t>
          </a:r>
          <a:endParaRPr lang="en-US" sz="2100" kern="1200"/>
        </a:p>
      </dsp:txBody>
      <dsp:txXfrm>
        <a:off x="4420088" y="974654"/>
        <a:ext cx="3147847" cy="1954493"/>
      </dsp:txXfrm>
    </dsp:sp>
    <dsp:sp modelId="{4A270798-068F-4626-B03D-95CD863A9020}">
      <dsp:nvSpPr>
        <dsp:cNvPr id="0" name=""/>
        <dsp:cNvSpPr/>
      </dsp:nvSpPr>
      <dsp:spPr>
        <a:xfrm>
          <a:off x="7992016" y="568737"/>
          <a:ext cx="3269461" cy="20761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B51548-EFB7-4A7A-BF55-015B857636C9}">
      <dsp:nvSpPr>
        <dsp:cNvPr id="0" name=""/>
        <dsp:cNvSpPr/>
      </dsp:nvSpPr>
      <dsp:spPr>
        <a:xfrm>
          <a:off x="8355289" y="913847"/>
          <a:ext cx="3269461" cy="2076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latin typeface="Georgia"/>
            </a:rPr>
            <a:t>"Natives of different states, acting together for the first time in this camp...have reaped the fruits of an honorable union." -Andrew Jackson</a:t>
          </a:r>
        </a:p>
      </dsp:txBody>
      <dsp:txXfrm>
        <a:off x="8416096" y="974654"/>
        <a:ext cx="3147847" cy="19544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articles/outcomes-war-181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biographies/andrew-jacks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attlefields.org/learn/articles/era-good-feelings-jacksonian-age" TargetMode="External"/><Relationship Id="rId4" Type="http://schemas.openxmlformats.org/officeDocument/2006/relationships/hyperlink" Target="https://www.battlefields.org/learn/articles/andrew-jackson-old-hickory-adored-and-despise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articles/slavery-and-other-domestic-challenges-western-expans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articles/slavery-and-other-domestic-challenges-western-expans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attlefields.org/learn/articles/brief-overview-american-civil-war" TargetMode="External"/><Relationship Id="rId5" Type="http://schemas.openxmlformats.org/officeDocument/2006/relationships/hyperlink" Target="https://www.battlefields.org/learn/primary-sources/missouri-compromise" TargetMode="External"/><Relationship Id="rId4" Type="http://schemas.openxmlformats.org/officeDocument/2006/relationships/hyperlink" Target="https://www.battlefields.org/learn/articles/missouri-compromis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attlefields.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treaty-ghent-ending-war-1812" TargetMode="External"/><Relationship Id="rId7" Type="http://schemas.openxmlformats.org/officeDocument/2006/relationships/hyperlink" Target="https://www.battlefields.org/node/95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node/2947" TargetMode="External"/><Relationship Id="rId5" Type="http://schemas.openxmlformats.org/officeDocument/2006/relationships/hyperlink" Target="https://www.battlefields.org/learn/primary-sources/treaty-ghent" TargetMode="External"/><Relationship Id="rId4" Type="http://schemas.openxmlformats.org/officeDocument/2006/relationships/hyperlink" Target="https://www.battlefields.org/learn/videos/untold/treaty-ghen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utcohttps:/www.battlefields.org/learn/articles/outcomes-war-181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biographies/tecumse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attlefields.org/learn/articles/no-good-feelings-native-americans-and-outcomes-war-1812" TargetMode="External"/><Relationship Id="rId5" Type="http://schemas.openxmlformats.org/officeDocument/2006/relationships/hyperlink" Target="https://www.battlefields.org/learn/articles/native-american-involvement-war-1812" TargetMode="External"/><Relationship Id="rId4" Type="http://schemas.openxmlformats.org/officeDocument/2006/relationships/hyperlink" Target="https://www.battlefields.org/learn/war-1812/battles/battle-tham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articles/hartford-conven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attlefields.org/learn/articles/federalist-party"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battlefields.org/node/8540" TargetMode="External"/><Relationship Id="rId3" Type="http://schemas.openxmlformats.org/officeDocument/2006/relationships/hyperlink" Target="https://www.battlefields.org/learn/biographies/james-monroe" TargetMode="External"/><Relationship Id="rId7" Type="http://schemas.openxmlformats.org/officeDocument/2006/relationships/hyperlink" Target="https://www.battlefields.org/node/949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attlefields.org/node/73" TargetMode="External"/><Relationship Id="rId5" Type="http://schemas.openxmlformats.org/officeDocument/2006/relationships/hyperlink" Target="https://www.battlefields.org/learn/articles/outcomes-war-1812" TargetMode="External"/><Relationship Id="rId4" Type="http://schemas.openxmlformats.org/officeDocument/2006/relationships/hyperlink" Target="https://www.battlefields.org/learn/articles/era-good-feelings-jacksonian-age" TargetMode="External"/><Relationship Id="rId9" Type="http://schemas.openxmlformats.org/officeDocument/2006/relationships/hyperlink" Target="https://www.battlefields.org/node/3412"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battlefields.org/node/5201" TargetMode="External"/><Relationship Id="rId3" Type="http://schemas.openxmlformats.org/officeDocument/2006/relationships/hyperlink" Target="https://www.battlefields.org/learn/articles/era-good-feelings-jacksonian-age" TargetMode="External"/><Relationship Id="rId7" Type="http://schemas.openxmlformats.org/officeDocument/2006/relationships/hyperlink" Target="https://www.battlefields.org/node/47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attlefields.org/node/5287" TargetMode="External"/><Relationship Id="rId5" Type="http://schemas.openxmlformats.org/officeDocument/2006/relationships/hyperlink" Target="https://www.battlefields.org/node/5173" TargetMode="External"/><Relationship Id="rId4" Type="http://schemas.openxmlformats.org/officeDocument/2006/relationships/hyperlink" Target="https://www.battlefields.org/node/347" TargetMode="External"/><Relationship Id="rId9" Type="http://schemas.openxmlformats.org/officeDocument/2006/relationships/hyperlink" Target="https://www.battlefields.org/node/303"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battlefields.org/learn/articles/star-spangled-garrison-banner" TargetMode="External"/><Relationship Id="rId3" Type="http://schemas.openxmlformats.org/officeDocument/2006/relationships/hyperlink" Target="https://www.battlefields.org/learn/articles/star-spangled-banner" TargetMode="External"/><Relationship Id="rId7" Type="http://schemas.openxmlformats.org/officeDocument/2006/relationships/hyperlink" Target="https://www.battlefields.org/learn/primary-sources/war-1812-star-spangled-bann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biographies/francis-scott-key" TargetMode="External"/><Relationship Id="rId5" Type="http://schemas.openxmlformats.org/officeDocument/2006/relationships/hyperlink" Target="https://www.battlefields.org/learn/biographies/george-armistead" TargetMode="External"/><Relationship Id="rId4" Type="http://schemas.openxmlformats.org/officeDocument/2006/relationships/hyperlink" Target="https://www.battlefields.org/learn/biographies/mary-young-pickersgill" TargetMode="External"/><Relationship Id="rId9" Type="http://schemas.openxmlformats.org/officeDocument/2006/relationships/hyperlink" Target="https://www.battlefields.org/learn/war-1812/battles/fort-mchenr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biographies/william-henry-harris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attlefields.org/learn/biographies/john-c-calhou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a:t>
            </a:r>
          </a:p>
          <a:p>
            <a:r>
              <a:rPr lang="en-US" dirty="0">
                <a:ea typeface="Calibri"/>
                <a:cs typeface="Calibri"/>
              </a:rPr>
              <a:t>Outcomes of the War of 1812: </a:t>
            </a:r>
            <a:r>
              <a:rPr lang="en-US" dirty="0">
                <a:hlinkClick r:id="rId3"/>
              </a:rPr>
              <a:t>https://www.battlefields.org/learn/articles/outcomes-war-1812</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17874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ea typeface="Calibri"/>
                <a:cs typeface="Calibri"/>
              </a:rPr>
              <a:t>Andrew Jackson: </a:t>
            </a:r>
            <a:r>
              <a:rPr lang="en-US" dirty="0">
                <a:hlinkClick r:id="rId3"/>
              </a:rPr>
              <a:t>https://www.battlefields.org/learn/biographies/andrew-jackson</a:t>
            </a:r>
            <a:r>
              <a:rPr lang="en-US" dirty="0"/>
              <a:t> </a:t>
            </a:r>
            <a:endParaRPr lang="en-US" dirty="0">
              <a:ea typeface="Calibri"/>
              <a:cs typeface="Calibri"/>
            </a:endParaRPr>
          </a:p>
          <a:p>
            <a:r>
              <a:rPr lang="en-US" dirty="0">
                <a:ea typeface="Calibri"/>
                <a:cs typeface="Calibri"/>
              </a:rPr>
              <a:t>Andrew Jackson: "Old Hickory" Adored and Despised:  </a:t>
            </a:r>
            <a:r>
              <a:rPr lang="en-US" dirty="0">
                <a:hlinkClick r:id="rId4"/>
              </a:rPr>
              <a:t>https://www.battlefields.org/learn/articles/andrew-jackson-old-hickory-adored-and-despised</a:t>
            </a:r>
            <a:r>
              <a:rPr lang="en-US" dirty="0"/>
              <a:t> </a:t>
            </a:r>
            <a:endParaRPr lang="en-US" dirty="0">
              <a:ea typeface="Calibri"/>
              <a:cs typeface="Calibri"/>
            </a:endParaRPr>
          </a:p>
          <a:p>
            <a:r>
              <a:rPr lang="en-US" dirty="0">
                <a:ea typeface="Calibri"/>
                <a:cs typeface="Calibri"/>
              </a:rPr>
              <a:t>The Era of Good Feelings and Jacksonian Age: </a:t>
            </a:r>
            <a:r>
              <a:rPr lang="en-US" dirty="0">
                <a:hlinkClick r:id="rId5"/>
              </a:rPr>
              <a:t>https://www.battlefields.org/learn/articles/era-good-feelings-jacksonian-age</a:t>
            </a:r>
            <a:r>
              <a:rPr lang="en-US" dirty="0"/>
              <a:t> </a:t>
            </a:r>
            <a:r>
              <a:rPr lang="en-US" dirty="0">
                <a:ea typeface="Calibri"/>
                <a:cs typeface="Calibri"/>
              </a:rPr>
              <a:t> </a:t>
            </a:r>
          </a:p>
          <a:p>
            <a:r>
              <a:rPr lang="en-US" dirty="0"/>
              <a:t>The election of Andrew Jackson as the seventh President ushered in the age of the “common man.” Jackson was the de facto hero of the common man and his policies as president reflected that fact. The election of Jackson in 1828 is also notable because of the shift in American political demographics. Suffrage became more widespread, as property requirements to vote were dropped by the states, resulting in a huge surge in the number of eligible voters.</a:t>
            </a:r>
            <a:endParaRPr lang="en-US" dirty="0">
              <a:ea typeface="Calibri"/>
              <a:cs typeface="Calibri"/>
            </a:endParaRPr>
          </a:p>
          <a:p>
            <a:r>
              <a:rPr lang="en-US" dirty="0"/>
              <a:t>While the self-reliant common man rose to a zenith, the same could not be said for the American Indian tribes of the frontier. With the end of the War of 1812, the Native Americans could no longer count on Great Britain to shield them from the flood of white settlers headed west. Settlers came in droves by the Erie Canal or through the Cumberland Gap. The next seventy-five years saw a rapid decline in the Native Americans' way of life, even for those tribes like the Cherokee or Choctaw that tried to adapt white ways of living. Manifest Destiny ruled the day.</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67631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ea typeface="Calibri"/>
                <a:cs typeface="Calibri"/>
              </a:rPr>
              <a:t>Slavery and other Challenges of Westward Expansion: </a:t>
            </a:r>
            <a:r>
              <a:rPr lang="en-US" dirty="0">
                <a:hlinkClick r:id="rId3"/>
              </a:rPr>
              <a:t>https://www.battlefields.org/learn/articles/slavery-and-other-domestic-challenges-western-expansion</a:t>
            </a:r>
            <a:endParaRPr lang="en-US" dirty="0">
              <a:ea typeface="Calibri"/>
              <a:cs typeface="Calibri"/>
            </a:endParaRPr>
          </a:p>
          <a:p>
            <a:r>
              <a:rPr lang="en-US" dirty="0"/>
              <a:t>Manifest Destiny called for the expansion of the United States from the Atlantic to the Pacific, often inserting religious justification into the political and social movement. While many Americans believed in Manifest Destiny, they divided on the specifics—debating if the new territories and states should be slave or free states. The Indian Removal Act of 1830 and the American interest in the Battle of the Alamo (1836) and Republic of Texas are some of the early, controversial outcomes of Manifest Destiny.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25782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Slavery and other Challenges of Westward Expansion: </a:t>
            </a:r>
            <a:r>
              <a:rPr lang="en-US" dirty="0">
                <a:hlinkClick r:id="rId3"/>
              </a:rPr>
              <a:t>https://www.battlefields.org/learn/articles/slavery-and-other-domestic-challenges-western-expansion</a:t>
            </a:r>
          </a:p>
          <a:p>
            <a:r>
              <a:rPr lang="en-US" dirty="0">
                <a:ea typeface="Calibri"/>
                <a:cs typeface="Calibri"/>
              </a:rPr>
              <a:t>Missouri Compromise: </a:t>
            </a:r>
            <a:r>
              <a:rPr lang="en-US" dirty="0">
                <a:hlinkClick r:id="rId4"/>
              </a:rPr>
              <a:t>https://www.battlefields.org/learn/articles/missouri-compromise</a:t>
            </a:r>
            <a:r>
              <a:rPr lang="en-US" dirty="0"/>
              <a:t> </a:t>
            </a:r>
            <a:endParaRPr lang="en-US" dirty="0">
              <a:ea typeface="Calibri"/>
              <a:cs typeface="Calibri"/>
            </a:endParaRPr>
          </a:p>
          <a:p>
            <a:r>
              <a:rPr lang="en-US" dirty="0">
                <a:ea typeface="Calibri"/>
                <a:cs typeface="Calibri"/>
              </a:rPr>
              <a:t>Missouri Compromise Primary Source: </a:t>
            </a:r>
            <a:r>
              <a:rPr lang="en-US" dirty="0">
                <a:hlinkClick r:id="rId5"/>
              </a:rPr>
              <a:t>https://www.battlefields.org/learn/primary-sources/missouri-compromise</a:t>
            </a:r>
            <a:r>
              <a:rPr lang="en-US" dirty="0"/>
              <a:t> </a:t>
            </a:r>
          </a:p>
          <a:p>
            <a:r>
              <a:rPr lang="en-US" dirty="0"/>
              <a:t>Contemporary portrayals of the United States' Westward Expansion often painted the process as the inevitable march of progress. Sadly, many of the complications surrounding expansion proved to be milestones on the path to the </a:t>
            </a:r>
            <a:r>
              <a:rPr lang="en-US" dirty="0">
                <a:hlinkClick r:id="rId6"/>
              </a:rPr>
              <a:t>American Civil War</a:t>
            </a:r>
            <a:r>
              <a:rPr lang="en-US" dirty="0"/>
              <a:t>. As the borders moved westward, so did American settlers, which raised several serious questions over what certain Americans were bringing with them; particularly the slaves. Historians have often noted how the complications surrounding the acquisition of new territory exacerbated domestic sectional tensions within the country around several major economic and social issues, since both North and South saw the west as the place to guarantee their distinct and ultimately conflicting visions for the country. Despite multiple compromises to work around these issues, conflict inevitably came to a head as Southerners dug their heels in to defend the institution upon which they built their society from hindrance.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262431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Always more FREE resources at </a:t>
            </a:r>
            <a:r>
              <a:rPr lang="en-US">
                <a:ea typeface="Calibri"/>
                <a:cs typeface="Calibri"/>
                <a:hlinkClick r:id="rId3"/>
              </a:rPr>
              <a:t>www.battlefields.org</a:t>
            </a:r>
            <a:r>
              <a:rPr lang="en-US">
                <a:ea typeface="Calibri"/>
                <a:cs typeface="Calibri"/>
              </a:rPr>
              <a:t> </a:t>
            </a: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92160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Treaty of Ghent: </a:t>
            </a:r>
            <a:r>
              <a:rPr lang="en-US" dirty="0">
                <a:hlinkClick r:id="rId3"/>
              </a:rPr>
              <a:t>https://www.battlefields.org/learn/articles/treaty-ghent-ending-war-1812</a:t>
            </a:r>
            <a:r>
              <a:rPr lang="en-US" dirty="0"/>
              <a:t> </a:t>
            </a:r>
            <a:endParaRPr lang="en-US" dirty="0">
              <a:cs typeface="Calibri"/>
            </a:endParaRPr>
          </a:p>
          <a:p>
            <a:r>
              <a:rPr lang="en-US" dirty="0">
                <a:cs typeface="Calibri"/>
              </a:rPr>
              <a:t>Treaty of Ghent (Video): </a:t>
            </a:r>
            <a:r>
              <a:rPr lang="en-US" dirty="0">
                <a:hlinkClick r:id="rId4"/>
              </a:rPr>
              <a:t>https://www.battlefields.org/learn/videos/untold/treaty-ghent</a:t>
            </a:r>
            <a:r>
              <a:rPr lang="en-US" dirty="0"/>
              <a:t> </a:t>
            </a:r>
            <a:endParaRPr lang="en-US" dirty="0">
              <a:cs typeface="Calibri"/>
            </a:endParaRPr>
          </a:p>
          <a:p>
            <a:r>
              <a:rPr lang="en-US" dirty="0">
                <a:cs typeface="Calibri"/>
              </a:rPr>
              <a:t>Treaty of Ghent (Primary Source): </a:t>
            </a:r>
            <a:r>
              <a:rPr lang="en-US" dirty="0">
                <a:hlinkClick r:id="rId5"/>
              </a:rPr>
              <a:t>https://www.battlefields.org/learn/primary-sources/treaty-ghent</a:t>
            </a:r>
            <a:r>
              <a:rPr lang="en-US" dirty="0"/>
              <a:t> </a:t>
            </a:r>
          </a:p>
          <a:p>
            <a:r>
              <a:rPr lang="en-US" dirty="0"/>
              <a:t>After two years of war between the United States and Great Britain, the </a:t>
            </a:r>
            <a:r>
              <a:rPr lang="en-US" dirty="0">
                <a:hlinkClick r:id="rId6"/>
              </a:rPr>
              <a:t>Treaty of Ghent </a:t>
            </a:r>
            <a:r>
              <a:rPr lang="en-US" dirty="0"/>
              <a:t>was signed on Christmas Eve, 1814, and its terms hurried across the Atlantic for ratification by the U.S. Congress. Poor weather delayed the ship carrying the treaty, and before it arrived, the Americans won a major victory at </a:t>
            </a:r>
            <a:r>
              <a:rPr lang="en-US" dirty="0">
                <a:hlinkClick r:id="rId7"/>
              </a:rPr>
              <a:t>New Orleans</a:t>
            </a:r>
            <a:r>
              <a:rPr lang="en-US" dirty="0"/>
              <a:t>. The treaty was quickly approved by Congress, and peace was officially established on February 17, 1815. British-American borders were restored to the </a:t>
            </a:r>
            <a:r>
              <a:rPr lang="en-US" i="1" dirty="0"/>
              <a:t>status quo antebellum</a:t>
            </a:r>
            <a:r>
              <a:rPr lang="en-US" dirty="0"/>
              <a:t>, and the futures of both Canada and the United States were secured.</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17344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Extra Resource: </a:t>
            </a:r>
            <a:endParaRPr lang="en-US"/>
          </a:p>
          <a:p>
            <a:r>
              <a:rPr lang="en-US" dirty="0">
                <a:hlinkClick r:id="rId3"/>
              </a:rPr>
              <a:t>Outcomes of the War of 1812: https://www.battlefields.org/learn/articles/outcomes-war-1812</a:t>
            </a:r>
            <a:r>
              <a:rPr lang="en-US" dirty="0"/>
              <a:t> </a:t>
            </a:r>
            <a:endParaRPr lang="en-US" dirty="0">
              <a:cs typeface="Calibri"/>
            </a:endParaRPr>
          </a:p>
          <a:p>
            <a:endParaRPr lang="en-US" dirty="0">
              <a:cs typeface="Calibri"/>
            </a:endParaRPr>
          </a:p>
          <a:p>
            <a:r>
              <a:rPr lang="en-US" dirty="0"/>
              <a:t>On the surface, it may seem that the War of 1812 was just pointless bloodshed spattered on the pages of human history. After all, according to the final Treaty of Ghent, all relations and borders were supposed to return to</a:t>
            </a:r>
            <a:r>
              <a:rPr lang="en-US" i="1" dirty="0"/>
              <a:t> status quo ante bellum</a:t>
            </a:r>
            <a:r>
              <a:rPr lang="en-US" dirty="0"/>
              <a:t>, or pre-war, status. Look beyond the legalism and into the practical effects of the war, however, and one will find significant attitudinal changes in the United States after the conflict, ushering in what most historians consider the “Era of Good Feelings” in the decade following the war.</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246221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Tecumseh: </a:t>
            </a:r>
            <a:r>
              <a:rPr lang="en-US" dirty="0">
                <a:hlinkClick r:id="rId3"/>
              </a:rPr>
              <a:t>https://www.battlefields.org/learn/biographies/tecumseh</a:t>
            </a:r>
            <a:r>
              <a:rPr lang="en-US" dirty="0"/>
              <a:t> </a:t>
            </a:r>
          </a:p>
          <a:p>
            <a:r>
              <a:rPr lang="en-US" dirty="0">
                <a:cs typeface="Calibri"/>
              </a:rPr>
              <a:t>Battle of the Thames: </a:t>
            </a:r>
            <a:r>
              <a:rPr lang="en-US" dirty="0">
                <a:hlinkClick r:id="rId4"/>
              </a:rPr>
              <a:t>https://www.battlefields.org/learn/war-1812/battles/battle-thames</a:t>
            </a:r>
            <a:r>
              <a:rPr lang="en-US" dirty="0"/>
              <a:t> </a:t>
            </a:r>
          </a:p>
          <a:p>
            <a:r>
              <a:rPr lang="en-US" dirty="0">
                <a:cs typeface="Calibri"/>
              </a:rPr>
              <a:t>Native Americans and the War of 1812: </a:t>
            </a:r>
            <a:r>
              <a:rPr lang="en-US" dirty="0">
                <a:hlinkClick r:id="rId5"/>
              </a:rPr>
              <a:t>https://www.battlefields.org/learn/articles/native-american-involvement-war-1812</a:t>
            </a:r>
            <a:r>
              <a:rPr lang="en-US" dirty="0"/>
              <a:t> </a:t>
            </a:r>
            <a:endParaRPr lang="en-US" dirty="0">
              <a:cs typeface="Calibri"/>
            </a:endParaRPr>
          </a:p>
          <a:p>
            <a:r>
              <a:rPr lang="en-US" dirty="0">
                <a:cs typeface="Calibri"/>
              </a:rPr>
              <a:t>No Good Feelings: Native Americans and the Outcomes of the War of 1812:  </a:t>
            </a:r>
            <a:r>
              <a:rPr lang="en-US" dirty="0">
                <a:hlinkClick r:id="rId6"/>
              </a:rPr>
              <a:t>https://www.battlefields.org/learn/articles/no-good-feelings-native-americans-and-outcomes-war-1812</a:t>
            </a:r>
            <a:r>
              <a:rPr lang="en-US" dirty="0"/>
              <a:t> </a:t>
            </a:r>
            <a:endParaRPr lang="en-US" dirty="0">
              <a:cs typeface="Calibri"/>
            </a:endParaRPr>
          </a:p>
          <a:p>
            <a:r>
              <a:rPr lang="en-US" dirty="0"/>
              <a:t>While the self-reliant common man rose to a zenith, the same could not be said for the American Indian tribes of the frontier. With the end of the War of 1812, the Native Americans could no longer count on Great Britain to shield them from the flood of white settlers headed west. Settlers came in droves by the Erie Canal or through the Cumberland Gap. The next seventy-five years saw a rapid decline in the Native Americans' way of life, even for those tribes like the Cherokee or Choctaw that tried to adapt white ways of living. Manifest Destiny ruled the day.</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25354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cs typeface="Calibri"/>
              </a:rPr>
              <a:t>Hartford Convention: </a:t>
            </a:r>
            <a:r>
              <a:rPr lang="en-US" dirty="0">
                <a:hlinkClick r:id="rId3"/>
              </a:rPr>
              <a:t>https://www.battlefields.org/learn/articles/hartford-convention</a:t>
            </a:r>
            <a:r>
              <a:rPr lang="en-US" dirty="0"/>
              <a:t> </a:t>
            </a:r>
            <a:endParaRPr lang="en-US" dirty="0">
              <a:cs typeface="Calibri"/>
            </a:endParaRPr>
          </a:p>
          <a:p>
            <a:r>
              <a:rPr lang="en-US" dirty="0">
                <a:cs typeface="Calibri"/>
              </a:rPr>
              <a:t>Federalist Party: </a:t>
            </a:r>
            <a:r>
              <a:rPr lang="en-US" dirty="0">
                <a:hlinkClick r:id="rId4"/>
              </a:rPr>
              <a:t>https://www.battlefields.org/learn/articles/federalist-party</a:t>
            </a:r>
            <a:r>
              <a:rPr lang="en-US" dirty="0"/>
              <a:t> </a:t>
            </a:r>
            <a:endParaRPr lang="en-US" dirty="0">
              <a:cs typeface="Calibri"/>
            </a:endParaRPr>
          </a:p>
          <a:p>
            <a:r>
              <a:rPr lang="en-US" dirty="0"/>
              <a:t>The biggest American casualty of the war was the Federalist Party, the first political party that had arisen in the United States. A party of bankers and businessmen, the Federalists' steady opposition to the war doomed them in the eyes of the American public. Their vociferous opposition to the commencement of the war, and their subsequent contemplation of outright secession at the "Hartford Convention," angered many Americans, who viewed the Federalists as “un-patriotic.” The Federalists had principally represented men of means and wealth, with the bulk of their membership in the Northeast. With the end of the war the party all but ceased to exist, and many of its former members rallied to new party banners, namely Republican and Whig, where they formed the political base for centralization, protectionism, and, eventually, abolitionism, in the latter half of the 19th century. </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87204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James Monroe: </a:t>
            </a:r>
            <a:r>
              <a:rPr lang="en-US" dirty="0">
                <a:hlinkClick r:id="rId3"/>
              </a:rPr>
              <a:t>https://www.battlefields.org/learn/biographies/james-monroe</a:t>
            </a:r>
            <a:r>
              <a:rPr lang="en-US" dirty="0"/>
              <a:t> </a:t>
            </a:r>
            <a:endParaRPr lang="en-US" dirty="0">
              <a:cs typeface="Calibri"/>
            </a:endParaRPr>
          </a:p>
          <a:p>
            <a:r>
              <a:rPr lang="en-US" dirty="0">
                <a:ea typeface="Calibri"/>
                <a:cs typeface="Calibri"/>
              </a:rPr>
              <a:t>Era of Good Feelings: </a:t>
            </a:r>
            <a:r>
              <a:rPr lang="en-US" dirty="0">
                <a:hlinkClick r:id="rId4"/>
              </a:rPr>
              <a:t>https://www.battlefields.org/learn/articles/era-good-feelings-jacksonian-age</a:t>
            </a:r>
            <a:r>
              <a:rPr lang="en-US" dirty="0"/>
              <a:t> </a:t>
            </a:r>
            <a:endParaRPr lang="en-US" dirty="0">
              <a:ea typeface="Calibri"/>
              <a:cs typeface="Calibri"/>
            </a:endParaRPr>
          </a:p>
          <a:p>
            <a:r>
              <a:rPr lang="en-US" dirty="0">
                <a:ea typeface="Calibri"/>
                <a:cs typeface="Calibri"/>
              </a:rPr>
              <a:t>Outcomes of the War of 1812: </a:t>
            </a:r>
            <a:r>
              <a:rPr lang="en-US" dirty="0">
                <a:hlinkClick r:id="rId5"/>
              </a:rPr>
              <a:t>https://www.battlefields.org/learn/articles/outcomes-war-1812</a:t>
            </a:r>
            <a:r>
              <a:rPr lang="en-US" dirty="0"/>
              <a:t> </a:t>
            </a:r>
            <a:endParaRPr lang="en-US" dirty="0">
              <a:cs typeface="Calibri"/>
            </a:endParaRPr>
          </a:p>
          <a:p>
            <a:r>
              <a:rPr lang="en-US" dirty="0"/>
              <a:t>A wave of national pride swept through the United States at the conclusion of the </a:t>
            </a:r>
            <a:r>
              <a:rPr lang="en-US" dirty="0">
                <a:hlinkClick r:id="rId6"/>
              </a:rPr>
              <a:t>War of 1812</a:t>
            </a:r>
            <a:r>
              <a:rPr lang="en-US" dirty="0"/>
              <a:t> and the approval of the </a:t>
            </a:r>
            <a:r>
              <a:rPr lang="en-US" dirty="0">
                <a:hlinkClick r:id="rId7"/>
              </a:rPr>
              <a:t>Treaty of Ghent</a:t>
            </a:r>
            <a:r>
              <a:rPr lang="en-US" dirty="0"/>
              <a:t> in Congress in February 1815. The war had served to unite Americans, and they believed they had won a successful victory over the British, preserving their independence and national sovereignty. The lack of resolution of the </a:t>
            </a:r>
            <a:r>
              <a:rPr lang="en-US" dirty="0">
                <a:hlinkClick r:id="rId8"/>
              </a:rPr>
              <a:t>war causes</a:t>
            </a:r>
            <a:r>
              <a:rPr lang="en-US" dirty="0"/>
              <a:t>, the </a:t>
            </a:r>
            <a:r>
              <a:rPr lang="en-US" dirty="0">
                <a:hlinkClick r:id="rId9"/>
              </a:rPr>
              <a:t>burning of the nation’s capital</a:t>
            </a:r>
            <a:r>
              <a:rPr lang="en-US" dirty="0"/>
              <a:t> and the exposed weakness of the United States military system did not readily factor into the victory narrative. </a:t>
            </a:r>
            <a:endParaRPr lang="en-US" dirty="0">
              <a:cs typeface="Calibri"/>
            </a:endParaRPr>
          </a:p>
          <a:p>
            <a:r>
              <a:rPr lang="en-US" dirty="0"/>
              <a:t>The ending of the War of 1812 marked a brief period in United States History referred to as the “Era of Good Feelings”—a few years of prosperity, lessening of political division, and interest in projects for the national good. This proverbial calm before the storm preceded the Jacksonian Era which was characterized by the rise of new and powerful political parties, sectional interests, and increasing tension over slavery. These two eras set the stage for the more tumultuous decades of the 1840s and 1850s which pushed the country closer to the brink of civil war.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82784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Era of Good Feelings: </a:t>
            </a:r>
            <a:r>
              <a:rPr lang="en-US" dirty="0">
                <a:hlinkClick r:id="rId3"/>
              </a:rPr>
              <a:t>https://www.battlefields.org/learn/articles/era-good-feelings-jacksonian-age</a:t>
            </a:r>
            <a:r>
              <a:rPr lang="en-US" dirty="0"/>
              <a:t> </a:t>
            </a:r>
            <a:endParaRPr lang="en-US" dirty="0">
              <a:ea typeface="Calibri"/>
              <a:cs typeface="Calibri"/>
            </a:endParaRPr>
          </a:p>
          <a:p>
            <a:endParaRPr lang="en-US" dirty="0">
              <a:ea typeface="Calibri"/>
              <a:cs typeface="Calibri"/>
            </a:endParaRPr>
          </a:p>
          <a:p>
            <a:r>
              <a:rPr lang="en-US"/>
              <a:t>From approximately 1815 to 1825, the United States turned inward, enjoying the feelings of victory, peace and prosperity in the first few years of the era. A Boston newspaper editor dubbed the period the “Era of Good Feelings” in July 1817. Other writers followed the trend with mixed seriousness and part sarcasm. “…The ecstasy of the bliss of the political Millennium and the era of good feelings,” chirped one newspaper later that year, proclaiming, “To the peaceable and the pious it must be truly delightful to trace the effusions, ‘the good feelings of a whole people.’”</a:t>
            </a:r>
          </a:p>
          <a:p>
            <a:r>
              <a:rPr lang="en-US"/>
              <a:t>Economic prosperity grew between 1815 and 1819, encouraged by a new protective tariff, the founding of the Second Bank of the United States, and new transportation networks linking regions of the nation. The Tariff of 1816 protected American manufactory from foreign competition and prevented raising certain taxes to reduce the federal deficit; the Tariff received rare support from the Southern states, partly because it did not significantly impact their imports and also because it was a temporary three-year tariff. The Second Bank of the United States built on </a:t>
            </a:r>
            <a:r>
              <a:rPr lang="en-US" dirty="0">
                <a:hlinkClick r:id="rId4"/>
              </a:rPr>
              <a:t>Alexander Hamilton’s</a:t>
            </a:r>
            <a:r>
              <a:rPr lang="en-US"/>
              <a:t> precedents and was chartered in 1816. It encouraged the expansion of credit while unable to regulate private banks, hold a large reserve, or set financial policy. Credit and land speculation in the west primed the American economy for a collapse. Rapid expansion into the Midwest and beyond the Mississippi River into the </a:t>
            </a:r>
            <a:r>
              <a:rPr lang="en-US" dirty="0">
                <a:hlinkClick r:id="rId5"/>
              </a:rPr>
              <a:t>Louisiana Purchase</a:t>
            </a:r>
            <a:r>
              <a:rPr lang="en-US"/>
              <a:t>—encouraged by the economy in the early years of the Era of Good Feelings—overlapped with intentional improvements for transportation between states and regions. The National Road, started in 1806, reached Wheeling, Virginia (West Virginia) in 1818 and plans were approved to extend this thoroughfare to St. Louis on the Mississippi River; the National Road set an example for other major construction projects across other regions. Canals, like the Erie Canal and Chesapeake &amp; Ohio Canal, were started in this era and became valuable pathways for transporting agricultural crops.</a:t>
            </a:r>
          </a:p>
          <a:p>
            <a:r>
              <a:rPr lang="en-US"/>
              <a:t>Contributing to the “good feelings” was the perception of unified politics. The </a:t>
            </a:r>
            <a:r>
              <a:rPr lang="en-US" dirty="0">
                <a:hlinkClick r:id="rId6"/>
              </a:rPr>
              <a:t>Federalist Party</a:t>
            </a:r>
            <a:r>
              <a:rPr lang="en-US"/>
              <a:t> had dissolved, leaving the Democratic-Republican Party in control of state and national politics. Kentuckian politician </a:t>
            </a:r>
            <a:r>
              <a:rPr lang="en-US" dirty="0">
                <a:hlinkClick r:id="rId7"/>
              </a:rPr>
              <a:t>Henry Clay</a:t>
            </a:r>
            <a:r>
              <a:rPr lang="en-US"/>
              <a:t> championed “the American System” which formalized and politically encouraged the prosperous innovations. It focused on protective tariffs, high public land prices to create federal revenue, strengthening the Bank of the United States, and using tax and tariff revenue to build internal improvements. The strength of the American System’s concept offered something preferential to each region. Though ideal on paper, the system did not perform as equally as Clay and his supporters envisioned. </a:t>
            </a:r>
          </a:p>
          <a:p>
            <a:r>
              <a:rPr lang="en-US" dirty="0"/>
              <a:t>Protecting national interests fueled some of the diplomatic decisions and efforts during President James Monroe’s administration and the Era of Good Feelings. After years of wrangling and treaties, the land of Florida was officially added to the United States holdings through the Adams-Onis Treaty in 1821. The </a:t>
            </a:r>
            <a:r>
              <a:rPr lang="en-US" dirty="0">
                <a:hlinkClick r:id="rId8"/>
              </a:rPr>
              <a:t>Monroe Doctrine</a:t>
            </a:r>
            <a:r>
              <a:rPr lang="en-US" dirty="0"/>
              <a:t>, outlined in a message to Congress in December 1823, pledged to oppose European colonization in North and South America and would stay out of Old-World affairs in return. Admirers of the United States made significant visits during the peaceful years, including the </a:t>
            </a:r>
            <a:r>
              <a:rPr lang="en-US" dirty="0">
                <a:hlinkClick r:id="rId9"/>
              </a:rPr>
              <a:t>Marquis de Lafayette</a:t>
            </a:r>
            <a:r>
              <a:rPr lang="en-US" dirty="0"/>
              <a:t>, the last surviving major general of the Revolutionary War, who toured the country during 1824-1825.</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59880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ea typeface="Calibri"/>
                <a:cs typeface="Calibri"/>
              </a:rPr>
              <a:t>A Short History of the Star-Spangled Banner: </a:t>
            </a:r>
            <a:r>
              <a:rPr lang="en-US" dirty="0">
                <a:hlinkClick r:id="rId3"/>
              </a:rPr>
              <a:t>https://www.battlefields.org/learn/articles/star-spangled-banner</a:t>
            </a:r>
            <a:r>
              <a:rPr lang="en-US" dirty="0"/>
              <a:t> </a:t>
            </a:r>
            <a:endParaRPr lang="en-US" dirty="0">
              <a:ea typeface="Calibri"/>
              <a:cs typeface="Calibri"/>
            </a:endParaRPr>
          </a:p>
          <a:p>
            <a:r>
              <a:rPr lang="en-US" dirty="0">
                <a:ea typeface="Calibri"/>
                <a:cs typeface="Calibri"/>
              </a:rPr>
              <a:t>Mary Pickersgill: </a:t>
            </a:r>
            <a:r>
              <a:rPr lang="en-US" dirty="0">
                <a:hlinkClick r:id="rId4"/>
              </a:rPr>
              <a:t>https://www.battlefields.org/learn/biographies/mary-young-pickersgill</a:t>
            </a:r>
            <a:r>
              <a:rPr lang="en-US" dirty="0"/>
              <a:t> </a:t>
            </a:r>
            <a:endParaRPr lang="en-US" dirty="0">
              <a:ea typeface="Calibri"/>
              <a:cs typeface="Calibri"/>
            </a:endParaRPr>
          </a:p>
          <a:p>
            <a:r>
              <a:rPr lang="en-US" dirty="0">
                <a:ea typeface="Calibri"/>
                <a:cs typeface="Calibri"/>
              </a:rPr>
              <a:t>George Armistead: </a:t>
            </a:r>
            <a:r>
              <a:rPr lang="en-US" dirty="0">
                <a:hlinkClick r:id="rId5"/>
              </a:rPr>
              <a:t>https://www.battlefields.org/learn/biographies/george-armistead</a:t>
            </a:r>
            <a:r>
              <a:rPr lang="en-US" dirty="0"/>
              <a:t> </a:t>
            </a:r>
            <a:endParaRPr lang="en-US" dirty="0">
              <a:ea typeface="Calibri"/>
              <a:cs typeface="Calibri"/>
            </a:endParaRPr>
          </a:p>
          <a:p>
            <a:r>
              <a:rPr lang="en-US" dirty="0">
                <a:ea typeface="Calibri"/>
                <a:cs typeface="Calibri"/>
              </a:rPr>
              <a:t>Francis Scott Key: </a:t>
            </a:r>
            <a:r>
              <a:rPr lang="en-US" dirty="0">
                <a:hlinkClick r:id="rId6"/>
              </a:rPr>
              <a:t>https://www.battlefields.org/learn/biographies/francis-scott-key</a:t>
            </a:r>
            <a:r>
              <a:rPr lang="en-US" dirty="0"/>
              <a:t> </a:t>
            </a:r>
            <a:endParaRPr lang="en-US" dirty="0">
              <a:ea typeface="Calibri"/>
              <a:cs typeface="Calibri"/>
            </a:endParaRPr>
          </a:p>
          <a:p>
            <a:r>
              <a:rPr lang="en-US" dirty="0">
                <a:ea typeface="Calibri"/>
                <a:cs typeface="Calibri"/>
              </a:rPr>
              <a:t>Primary Source – The Star-Spangled Banner: </a:t>
            </a:r>
            <a:r>
              <a:rPr lang="en-US" dirty="0">
                <a:hlinkClick r:id="rId7"/>
              </a:rPr>
              <a:t>https://www.battlefields.org/learn/primary-sources/war-1812-star-spangled-banner</a:t>
            </a:r>
            <a:r>
              <a:rPr lang="en-US" dirty="0"/>
              <a:t> </a:t>
            </a:r>
          </a:p>
          <a:p>
            <a:r>
              <a:rPr lang="en-US" dirty="0"/>
              <a:t>Star-Spangled Garrison Banner: </a:t>
            </a:r>
            <a:r>
              <a:rPr lang="en-US" dirty="0">
                <a:hlinkClick r:id="rId8"/>
              </a:rPr>
              <a:t>https://www.battlefields.org/learn/articles/star-spangled-garrison-banner</a:t>
            </a:r>
            <a:r>
              <a:rPr lang="en-US" dirty="0"/>
              <a:t> </a:t>
            </a:r>
            <a:endParaRPr lang="en-US" dirty="0">
              <a:ea typeface="Calibri"/>
              <a:cs typeface="Calibri"/>
            </a:endParaRPr>
          </a:p>
          <a:p>
            <a:r>
              <a:rPr lang="en-US" dirty="0">
                <a:ea typeface="Calibri"/>
                <a:cs typeface="Calibri"/>
              </a:rPr>
              <a:t>Fort McHenry: </a:t>
            </a:r>
            <a:r>
              <a:rPr lang="en-US" dirty="0">
                <a:hlinkClick r:id="rId9"/>
              </a:rPr>
              <a:t>https://www.battlefields.org/learn/war-1812/battles/fort-mchenry</a:t>
            </a:r>
            <a:r>
              <a:rPr lang="en-US" dirty="0"/>
              <a:t> </a:t>
            </a:r>
          </a:p>
          <a:p>
            <a:r>
              <a:rPr lang="en-US" dirty="0"/>
              <a:t>Francis Scott Key wrote the “Star-Spangled Banner” as a joyous poem after he was relieved that the United States had preserved against British attack. Since then it has evolved into the national anthem for the United States and is played at official events, schools, and sporting events. This anthem is a means to bring Americans together to remember the United States' perseverance in the face of adversity and as a stage that Americans can use to protest unjust policies.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9533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a:ea typeface="Calibri"/>
                <a:cs typeface="Calibri"/>
              </a:rPr>
              <a:t>William Henry Harrison: </a:t>
            </a:r>
            <a:r>
              <a:rPr lang="en-US" dirty="0">
                <a:hlinkClick r:id="rId3"/>
              </a:rPr>
              <a:t>https://www.battlefields.org/learn/biographies/william-henry-harrison</a:t>
            </a:r>
            <a:r>
              <a:rPr lang="en-US" dirty="0"/>
              <a:t> </a:t>
            </a:r>
          </a:p>
          <a:p>
            <a:r>
              <a:rPr lang="en-US" dirty="0">
                <a:ea typeface="Calibri"/>
                <a:cs typeface="Calibri"/>
              </a:rPr>
              <a:t>John C. Calhoun: </a:t>
            </a:r>
            <a:r>
              <a:rPr lang="en-US" dirty="0">
                <a:hlinkClick r:id="rId4"/>
              </a:rPr>
              <a:t>https://www.battlefields.org/learn/biographies/john-c-calhoun</a:t>
            </a:r>
            <a:r>
              <a:rPr lang="en-US" dirty="0"/>
              <a:t>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433613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a:t>War of 1812: Conclusions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a:t>The War of 1812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rtrait of a person in a military uniform&#10;&#10;Description automatically generated">
            <a:extLst>
              <a:ext uri="{FF2B5EF4-FFF2-40B4-BE49-F238E27FC236}">
                <a16:creationId xmlns:a16="http://schemas.microsoft.com/office/drawing/2014/main" id="{5C6871BD-DBA8-908E-CDE6-7C1A625F465B}"/>
              </a:ext>
            </a:extLst>
          </p:cNvPr>
          <p:cNvPicPr>
            <a:picLocks noChangeAspect="1"/>
          </p:cNvPicPr>
          <p:nvPr/>
        </p:nvPicPr>
        <p:blipFill rotWithShape="1">
          <a:blip r:embed="rId3"/>
          <a:srcRect t="4381" b="11415"/>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3" name="Picture 2" descr="A portrait of a person&#10;&#10;Description automatically generated">
            <a:extLst>
              <a:ext uri="{FF2B5EF4-FFF2-40B4-BE49-F238E27FC236}">
                <a16:creationId xmlns:a16="http://schemas.microsoft.com/office/drawing/2014/main" id="{4139F0E2-009A-72EB-0AC3-8A1522AFD40F}"/>
              </a:ext>
            </a:extLst>
          </p:cNvPr>
          <p:cNvPicPr>
            <a:picLocks noChangeAspect="1"/>
          </p:cNvPicPr>
          <p:nvPr/>
        </p:nvPicPr>
        <p:blipFill rotWithShape="1">
          <a:blip r:embed="rId4"/>
          <a:srcRect r="-3" b="18499"/>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4" name="TextBox 3">
            <a:extLst>
              <a:ext uri="{FF2B5EF4-FFF2-40B4-BE49-F238E27FC236}">
                <a16:creationId xmlns:a16="http://schemas.microsoft.com/office/drawing/2014/main" id="{27E8C0D5-D77D-6EBC-848A-CB72503C075E}"/>
              </a:ext>
            </a:extLst>
          </p:cNvPr>
          <p:cNvSpPr txBox="1"/>
          <p:nvPr/>
        </p:nvSpPr>
        <p:spPr>
          <a:xfrm>
            <a:off x="4558439" y="4645171"/>
            <a:ext cx="2922722" cy="1569660"/>
          </a:xfrm>
          <a:prstGeom prst="rect">
            <a:avLst/>
          </a:prstGeom>
          <a:noFill/>
        </p:spPr>
        <p:txBody>
          <a:bodyPr wrap="square" rtlCol="0">
            <a:spAutoFit/>
          </a:bodyPr>
          <a:lstStyle/>
          <a:p>
            <a:r>
              <a:rPr lang="en-US" sz="2400" i="1" dirty="0"/>
              <a:t>A new generation of political leaders emerged in the 1810s and 1820s.</a:t>
            </a:r>
          </a:p>
        </p:txBody>
      </p:sp>
      <p:sp>
        <p:nvSpPr>
          <p:cNvPr id="5" name="TextBox 4">
            <a:extLst>
              <a:ext uri="{FF2B5EF4-FFF2-40B4-BE49-F238E27FC236}">
                <a16:creationId xmlns:a16="http://schemas.microsoft.com/office/drawing/2014/main" id="{28114E8B-5573-F758-58B3-C45258FD523E}"/>
              </a:ext>
            </a:extLst>
          </p:cNvPr>
          <p:cNvSpPr txBox="1"/>
          <p:nvPr/>
        </p:nvSpPr>
        <p:spPr>
          <a:xfrm>
            <a:off x="247973" y="4510007"/>
            <a:ext cx="4200041" cy="923330"/>
          </a:xfrm>
          <a:prstGeom prst="rect">
            <a:avLst/>
          </a:prstGeom>
          <a:noFill/>
        </p:spPr>
        <p:txBody>
          <a:bodyPr wrap="square" rtlCol="0">
            <a:spAutoFit/>
          </a:bodyPr>
          <a:lstStyle/>
          <a:p>
            <a:r>
              <a:rPr lang="en-US" dirty="0"/>
              <a:t>William Henry Harrison, hero of the Battle of the Thames, was elected president in 1840 on the Whig ticket.</a:t>
            </a:r>
          </a:p>
        </p:txBody>
      </p:sp>
      <p:sp>
        <p:nvSpPr>
          <p:cNvPr id="7" name="TextBox 6">
            <a:extLst>
              <a:ext uri="{FF2B5EF4-FFF2-40B4-BE49-F238E27FC236}">
                <a16:creationId xmlns:a16="http://schemas.microsoft.com/office/drawing/2014/main" id="{C931F263-945E-A9E9-E3B0-C52C7CD31754}"/>
              </a:ext>
            </a:extLst>
          </p:cNvPr>
          <p:cNvSpPr txBox="1"/>
          <p:nvPr/>
        </p:nvSpPr>
        <p:spPr>
          <a:xfrm>
            <a:off x="7764905" y="4460504"/>
            <a:ext cx="4200041" cy="1477328"/>
          </a:xfrm>
          <a:prstGeom prst="rect">
            <a:avLst/>
          </a:prstGeom>
          <a:noFill/>
        </p:spPr>
        <p:txBody>
          <a:bodyPr wrap="square" rtlCol="0">
            <a:spAutoFit/>
          </a:bodyPr>
          <a:lstStyle/>
          <a:p>
            <a:r>
              <a:rPr lang="en-US" dirty="0"/>
              <a:t>John C. Calhoun of South Carolina was a nationalist who strongly supported the War of 1812, but gradually became a defender of states’ rights due to his support for slavery.</a:t>
            </a:r>
          </a:p>
        </p:txBody>
      </p:sp>
    </p:spTree>
    <p:extLst>
      <p:ext uri="{BB962C8B-B14F-4D97-AF65-F5344CB8AC3E}">
        <p14:creationId xmlns:p14="http://schemas.microsoft.com/office/powerpoint/2010/main" val="287764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Title 1">
            <a:extLst>
              <a:ext uri="{FF2B5EF4-FFF2-40B4-BE49-F238E27FC236}">
                <a16:creationId xmlns:a16="http://schemas.microsoft.com/office/drawing/2014/main" id="{82789391-5708-C950-03C1-FBF4BB9741B4}"/>
              </a:ext>
            </a:extLst>
          </p:cNvPr>
          <p:cNvSpPr>
            <a:spLocks noGrp="1"/>
          </p:cNvSpPr>
          <p:nvPr>
            <p:ph type="title"/>
          </p:nvPr>
        </p:nvSpPr>
        <p:spPr>
          <a:xfrm>
            <a:off x="1271024" y="357038"/>
            <a:ext cx="4080252" cy="1154173"/>
          </a:xfrm>
        </p:spPr>
        <p:txBody>
          <a:bodyPr anchor="ctr">
            <a:noAutofit/>
          </a:bodyPr>
          <a:lstStyle/>
          <a:p>
            <a:r>
              <a:rPr lang="en-US" sz="4200" dirty="0"/>
              <a:t>Andrew Jackson</a:t>
            </a:r>
          </a:p>
        </p:txBody>
      </p:sp>
      <p:sp>
        <p:nvSpPr>
          <p:cNvPr id="6" name="TextBox 5">
            <a:extLst>
              <a:ext uri="{FF2B5EF4-FFF2-40B4-BE49-F238E27FC236}">
                <a16:creationId xmlns:a16="http://schemas.microsoft.com/office/drawing/2014/main" id="{C30E36A3-34EF-5FA4-5930-2F9CB87D5A44}"/>
              </a:ext>
            </a:extLst>
          </p:cNvPr>
          <p:cNvSpPr txBox="1"/>
          <p:nvPr/>
        </p:nvSpPr>
        <p:spPr>
          <a:xfrm>
            <a:off x="10274551" y="314513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Richard Schlecht</a:t>
            </a:r>
          </a:p>
        </p:txBody>
      </p:sp>
      <p:sp>
        <p:nvSpPr>
          <p:cNvPr id="3" name="TextBox 2">
            <a:extLst>
              <a:ext uri="{FF2B5EF4-FFF2-40B4-BE49-F238E27FC236}">
                <a16:creationId xmlns:a16="http://schemas.microsoft.com/office/drawing/2014/main" id="{C488598F-56EC-84DA-B86E-E78F647C1E8C}"/>
              </a:ext>
            </a:extLst>
          </p:cNvPr>
          <p:cNvSpPr txBox="1"/>
          <p:nvPr/>
        </p:nvSpPr>
        <p:spPr>
          <a:xfrm>
            <a:off x="176965" y="1186638"/>
            <a:ext cx="603833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200" dirty="0"/>
              <a:t>The most famous military hero of the War of 1812 was Andrew Jackson, who defeated the British at the </a:t>
            </a:r>
            <a:r>
              <a:rPr lang="en-US" sz="2200" dirty="0">
                <a:solidFill>
                  <a:srgbClr val="FF0000"/>
                </a:solidFill>
              </a:rPr>
              <a:t>Battle of New Orleans.</a:t>
            </a:r>
          </a:p>
          <a:p>
            <a:pPr marL="285750" indent="-285750">
              <a:buFont typeface="Arial" panose="020B0604020202020204" pitchFamily="34" charset="0"/>
              <a:buChar char="•"/>
            </a:pPr>
            <a:r>
              <a:rPr lang="en-US" sz="2200" dirty="0"/>
              <a:t>The end of property requirements to vote in many states made possible Jackson’s election in 1828 and ushered in the </a:t>
            </a:r>
            <a:r>
              <a:rPr lang="en-US" sz="2200" dirty="0">
                <a:solidFill>
                  <a:srgbClr val="FF0000"/>
                </a:solidFill>
              </a:rPr>
              <a:t>“Age of the Common Man.”</a:t>
            </a:r>
          </a:p>
          <a:p>
            <a:pPr marL="285750" indent="-285750">
              <a:buFont typeface="Arial" panose="020B0604020202020204" pitchFamily="34" charset="0"/>
              <a:buChar char="•"/>
            </a:pPr>
            <a:r>
              <a:rPr lang="en-US" sz="2200" dirty="0">
                <a:solidFill>
                  <a:srgbClr val="003F77"/>
                </a:solidFill>
              </a:rPr>
              <a:t>As president, Jackson worked to strengthen the union despite growing sectionalism between North and South.</a:t>
            </a:r>
          </a:p>
          <a:p>
            <a:pPr marL="285750" indent="-285750">
              <a:buFont typeface="Arial" panose="020B0604020202020204" pitchFamily="34" charset="0"/>
              <a:buChar char="•"/>
            </a:pPr>
            <a:r>
              <a:rPr lang="en-US" sz="2200" dirty="0">
                <a:solidFill>
                  <a:srgbClr val="003F77"/>
                </a:solidFill>
              </a:rPr>
              <a:t>Jackson signed the </a:t>
            </a:r>
            <a:r>
              <a:rPr lang="en-US" sz="2200" dirty="0">
                <a:solidFill>
                  <a:srgbClr val="FF0000"/>
                </a:solidFill>
              </a:rPr>
              <a:t>Indian Removal Act</a:t>
            </a:r>
            <a:r>
              <a:rPr lang="en-US" sz="2200" dirty="0">
                <a:solidFill>
                  <a:srgbClr val="003F77"/>
                </a:solidFill>
              </a:rPr>
              <a:t> in 1830, forcing tens of thousands of Native Americans to leave their homelands.</a:t>
            </a:r>
          </a:p>
        </p:txBody>
      </p:sp>
      <p:pic>
        <p:nvPicPr>
          <p:cNvPr id="8" name="Picture 7" descr="A painting of a person&#10;&#10;Description automatically generated">
            <a:extLst>
              <a:ext uri="{FF2B5EF4-FFF2-40B4-BE49-F238E27FC236}">
                <a16:creationId xmlns:a16="http://schemas.microsoft.com/office/drawing/2014/main" id="{22FA7621-EAD4-2C9E-69E9-9A4D49A05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282" y="132186"/>
            <a:ext cx="5577840" cy="6757416"/>
          </a:xfrm>
          <a:prstGeom prst="rect">
            <a:avLst/>
          </a:prstGeom>
        </p:spPr>
      </p:pic>
    </p:spTree>
    <p:extLst>
      <p:ext uri="{BB962C8B-B14F-4D97-AF65-F5344CB8AC3E}">
        <p14:creationId xmlns:p14="http://schemas.microsoft.com/office/powerpoint/2010/main" val="193644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16000" b="-1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15FECF-7109-2740-3205-02B5A213EF56}"/>
              </a:ext>
            </a:extLst>
          </p:cNvPr>
          <p:cNvSpPr>
            <a:spLocks noGrp="1"/>
          </p:cNvSpPr>
          <p:nvPr>
            <p:ph type="body" idx="1"/>
          </p:nvPr>
        </p:nvSpPr>
        <p:spPr>
          <a:xfrm>
            <a:off x="6849523" y="1623654"/>
            <a:ext cx="5186543" cy="3577934"/>
          </a:xfrm>
          <a:solidFill>
            <a:schemeClr val="bg1"/>
          </a:solidFill>
        </p:spPr>
        <p:txBody>
          <a:bodyPr anchor="t">
            <a:normAutofit lnSpcReduction="10000"/>
          </a:bodyPr>
          <a:lstStyle/>
          <a:p>
            <a:pPr marL="342900" indent="-342900">
              <a:buFont typeface="Arial" panose="020B0604020202020204" pitchFamily="34" charset="0"/>
              <a:buChar char="•"/>
            </a:pPr>
            <a:r>
              <a:rPr lang="en-US" b="0" dirty="0">
                <a:solidFill>
                  <a:srgbClr val="FF0000"/>
                </a:solidFill>
                <a:latin typeface="Georgia"/>
                <a:cs typeface="Arial"/>
              </a:rPr>
              <a:t>The defeat of Native American nations, the Monroe Doctrine, and peace with the British all contributed to a massive westward expansion.</a:t>
            </a:r>
          </a:p>
          <a:p>
            <a:pPr marL="342900" indent="-342900">
              <a:buFont typeface="Arial" panose="020B0604020202020204" pitchFamily="34" charset="0"/>
              <a:buChar char="•"/>
            </a:pPr>
            <a:r>
              <a:rPr lang="en-US" b="0" dirty="0">
                <a:solidFill>
                  <a:srgbClr val="FF0000"/>
                </a:solidFill>
                <a:latin typeface="Georgia"/>
                <a:cs typeface="Arial"/>
              </a:rPr>
              <a:t>The term </a:t>
            </a:r>
            <a:r>
              <a:rPr lang="en-US" b="0" dirty="0">
                <a:latin typeface="Georgia"/>
                <a:cs typeface="Arial"/>
              </a:rPr>
              <a:t>“Manifest Destiny” </a:t>
            </a:r>
            <a:r>
              <a:rPr lang="en-US" b="0" dirty="0">
                <a:solidFill>
                  <a:srgbClr val="FF0000"/>
                </a:solidFill>
                <a:latin typeface="Georgia"/>
                <a:cs typeface="Arial"/>
              </a:rPr>
              <a:t>came to represent the idea that westward expansion was justifiable, inevitable, and the unique birthright of the United States.</a:t>
            </a:r>
          </a:p>
        </p:txBody>
      </p:sp>
      <p:sp>
        <p:nvSpPr>
          <p:cNvPr id="2" name="Rectangle: Rounded Corners 1">
            <a:extLst>
              <a:ext uri="{FF2B5EF4-FFF2-40B4-BE49-F238E27FC236}">
                <a16:creationId xmlns:a16="http://schemas.microsoft.com/office/drawing/2014/main" id="{9BAECEEF-B969-CF36-0514-4B6688D47D24}"/>
              </a:ext>
            </a:extLst>
          </p:cNvPr>
          <p:cNvSpPr/>
          <p:nvPr/>
        </p:nvSpPr>
        <p:spPr>
          <a:xfrm>
            <a:off x="6854144" y="597538"/>
            <a:ext cx="5190227" cy="948905"/>
          </a:xfrm>
          <a:prstGeom prst="roundRect">
            <a:avLst>
              <a:gd name="adj" fmla="val 8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9F4903-2510-9F73-3365-DDF0DDDCC2D2}"/>
              </a:ext>
            </a:extLst>
          </p:cNvPr>
          <p:cNvSpPr txBox="1"/>
          <p:nvPr/>
        </p:nvSpPr>
        <p:spPr>
          <a:xfrm>
            <a:off x="5996061" y="592630"/>
            <a:ext cx="69126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chemeClr val="bg1"/>
                </a:solidFill>
              </a:rPr>
              <a:t>Manifest Destiny</a:t>
            </a:r>
          </a:p>
        </p:txBody>
      </p:sp>
    </p:spTree>
    <p:extLst>
      <p:ext uri="{BB962C8B-B14F-4D97-AF65-F5344CB8AC3E}">
        <p14:creationId xmlns:p14="http://schemas.microsoft.com/office/powerpoint/2010/main" val="49883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F3A5-D377-BFC6-851C-140953F51C7B}"/>
              </a:ext>
            </a:extLst>
          </p:cNvPr>
          <p:cNvSpPr>
            <a:spLocks noGrp="1"/>
          </p:cNvSpPr>
          <p:nvPr>
            <p:ph type="title"/>
          </p:nvPr>
        </p:nvSpPr>
        <p:spPr>
          <a:xfrm>
            <a:off x="3457834" y="485685"/>
            <a:ext cx="5181600" cy="1339940"/>
          </a:xfrm>
        </p:spPr>
        <p:txBody>
          <a:bodyPr>
            <a:normAutofit/>
          </a:bodyPr>
          <a:lstStyle/>
          <a:p>
            <a:pPr algn="ctr"/>
            <a:r>
              <a:rPr lang="en-US" sz="4400" dirty="0"/>
              <a:t>Slavery Expands</a:t>
            </a:r>
          </a:p>
        </p:txBody>
      </p:sp>
      <p:sp>
        <p:nvSpPr>
          <p:cNvPr id="3" name="Content Placeholder 2">
            <a:extLst>
              <a:ext uri="{FF2B5EF4-FFF2-40B4-BE49-F238E27FC236}">
                <a16:creationId xmlns:a16="http://schemas.microsoft.com/office/drawing/2014/main" id="{85EB8880-09F7-81C7-F456-89C34E6CD815}"/>
              </a:ext>
            </a:extLst>
          </p:cNvPr>
          <p:cNvSpPr>
            <a:spLocks noGrp="1"/>
          </p:cNvSpPr>
          <p:nvPr>
            <p:ph sz="half" idx="1"/>
          </p:nvPr>
        </p:nvSpPr>
        <p:spPr>
          <a:xfrm>
            <a:off x="838200" y="1825625"/>
            <a:ext cx="10420868" cy="3850898"/>
          </a:xfrm>
        </p:spPr>
        <p:txBody>
          <a:bodyPr vert="horz" lIns="91440" tIns="45720" rIns="91440" bIns="45720" rtlCol="0" anchor="t">
            <a:noAutofit/>
          </a:bodyPr>
          <a:lstStyle/>
          <a:p>
            <a:r>
              <a:rPr lang="en-US" sz="2400" dirty="0"/>
              <a:t>Thousands of American slaves gained their freedom during the war, often by fleeing to British-held areas. </a:t>
            </a:r>
          </a:p>
          <a:p>
            <a:r>
              <a:rPr lang="en-US" sz="2400" dirty="0"/>
              <a:t>In the </a:t>
            </a:r>
            <a:r>
              <a:rPr lang="en-US" sz="2400" dirty="0">
                <a:solidFill>
                  <a:srgbClr val="FF0000"/>
                </a:solidFill>
              </a:rPr>
              <a:t>Treaty of Ghent,</a:t>
            </a:r>
            <a:r>
              <a:rPr lang="en-US" sz="2400" dirty="0"/>
              <a:t> Britain and the United States promised to work together to end the international slave trade.</a:t>
            </a:r>
          </a:p>
          <a:p>
            <a:r>
              <a:rPr lang="en-US" sz="2400" dirty="0"/>
              <a:t>Both the abolitionist movement and the defenders of slavery grew more vocal with the end of the war and the </a:t>
            </a:r>
            <a:r>
              <a:rPr lang="en-US" sz="2400" dirty="0">
                <a:solidFill>
                  <a:srgbClr val="FF0000"/>
                </a:solidFill>
              </a:rPr>
              <a:t>cotton boom.</a:t>
            </a:r>
          </a:p>
          <a:p>
            <a:r>
              <a:rPr lang="en-US" sz="2400" dirty="0"/>
              <a:t>In 1820, the </a:t>
            </a:r>
            <a:r>
              <a:rPr lang="en-US" sz="2400" dirty="0">
                <a:solidFill>
                  <a:srgbClr val="FF0000"/>
                </a:solidFill>
              </a:rPr>
              <a:t>Missouri Compromise </a:t>
            </a:r>
            <a:r>
              <a:rPr lang="en-US" sz="2400" dirty="0"/>
              <a:t>set a precedent for the admission of free and slave states to the Union in pairs, maintaining sectional balance in Congress.</a:t>
            </a:r>
          </a:p>
        </p:txBody>
      </p:sp>
      <p:sp>
        <p:nvSpPr>
          <p:cNvPr id="7" name="TextBox 6">
            <a:extLst>
              <a:ext uri="{FF2B5EF4-FFF2-40B4-BE49-F238E27FC236}">
                <a16:creationId xmlns:a16="http://schemas.microsoft.com/office/drawing/2014/main" id="{295E52F7-61B7-30C3-6AB0-682F3DFF0013}"/>
              </a:ext>
            </a:extLst>
          </p:cNvPr>
          <p:cNvSpPr txBox="1"/>
          <p:nvPr/>
        </p:nvSpPr>
        <p:spPr>
          <a:xfrm>
            <a:off x="6459906" y="632923"/>
            <a:ext cx="4799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x</a:t>
            </a:r>
          </a:p>
        </p:txBody>
      </p:sp>
    </p:spTree>
    <p:extLst>
      <p:ext uri="{BB962C8B-B14F-4D97-AF65-F5344CB8AC3E}">
        <p14:creationId xmlns:p14="http://schemas.microsoft.com/office/powerpoint/2010/main" val="282659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1634-CC95-0E8E-7F63-E1BCE899FE33}"/>
              </a:ext>
            </a:extLst>
          </p:cNvPr>
          <p:cNvSpPr>
            <a:spLocks noGrp="1"/>
          </p:cNvSpPr>
          <p:nvPr>
            <p:ph type="title"/>
          </p:nvPr>
        </p:nvSpPr>
        <p:spPr/>
        <p:txBody>
          <a:bodyPr/>
          <a:lstStyle/>
          <a:p>
            <a:pPr algn="ctr"/>
            <a:r>
              <a:rPr lang="en-US" dirty="0"/>
              <a:t>Conclusion</a:t>
            </a:r>
          </a:p>
        </p:txBody>
      </p:sp>
      <p:sp>
        <p:nvSpPr>
          <p:cNvPr id="5" name="Rectangle 4">
            <a:extLst>
              <a:ext uri="{FF2B5EF4-FFF2-40B4-BE49-F238E27FC236}">
                <a16:creationId xmlns:a16="http://schemas.microsoft.com/office/drawing/2014/main" id="{05EFD6E9-9970-082E-E1EF-4AE97E25817E}"/>
              </a:ext>
            </a:extLst>
          </p:cNvPr>
          <p:cNvSpPr/>
          <p:nvPr/>
        </p:nvSpPr>
        <p:spPr>
          <a:xfrm>
            <a:off x="1116176" y="1513482"/>
            <a:ext cx="9963507" cy="4169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4BC65D-B4C1-A4CB-7CD0-7812FFA76BA3}"/>
              </a:ext>
            </a:extLst>
          </p:cNvPr>
          <p:cNvSpPr>
            <a:spLocks noGrp="1"/>
          </p:cNvSpPr>
          <p:nvPr>
            <p:ph sz="half" idx="1"/>
          </p:nvPr>
        </p:nvSpPr>
        <p:spPr>
          <a:xfrm>
            <a:off x="1341408" y="1710605"/>
            <a:ext cx="9394166" cy="3577728"/>
          </a:xfrm>
        </p:spPr>
        <p:txBody>
          <a:bodyPr vert="horz" lIns="91440" tIns="45720" rIns="91440" bIns="45720" rtlCol="0" anchor="ctr">
            <a:normAutofit/>
          </a:bodyPr>
          <a:lstStyle/>
          <a:p>
            <a:pPr marL="0" indent="0" algn="ctr">
              <a:buNone/>
            </a:pPr>
            <a:r>
              <a:rPr lang="en-US" sz="3200" dirty="0"/>
              <a:t>While the end of the War of 1812 led to an increase in </a:t>
            </a:r>
            <a:r>
              <a:rPr lang="en-US" sz="3200" dirty="0">
                <a:solidFill>
                  <a:srgbClr val="FF0000"/>
                </a:solidFill>
              </a:rPr>
              <a:t>American nationalism </a:t>
            </a:r>
            <a:r>
              <a:rPr lang="en-US" sz="3200" dirty="0"/>
              <a:t>and new foreign and domestic policies, specific war aims were not achieved, and British-American borders were restored to the </a:t>
            </a:r>
            <a:r>
              <a:rPr lang="en-US" sz="3200" i="1" dirty="0">
                <a:solidFill>
                  <a:srgbClr val="FF0000"/>
                </a:solidFill>
              </a:rPr>
              <a:t>status quo antebellum.</a:t>
            </a:r>
            <a:endParaRPr lang="en-US" sz="3200">
              <a:solidFill>
                <a:srgbClr val="FF0000"/>
              </a:solidFill>
            </a:endParaRPr>
          </a:p>
        </p:txBody>
      </p:sp>
    </p:spTree>
    <p:extLst>
      <p:ext uri="{BB962C8B-B14F-4D97-AF65-F5344CB8AC3E}">
        <p14:creationId xmlns:p14="http://schemas.microsoft.com/office/powerpoint/2010/main" val="353408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6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tent&#10;&#10;Description automatically generated">
            <a:extLst>
              <a:ext uri="{FF2B5EF4-FFF2-40B4-BE49-F238E27FC236}">
                <a16:creationId xmlns:a16="http://schemas.microsoft.com/office/drawing/2014/main" id="{A4410FC3-E502-8EB2-62F9-F81564E688CC}"/>
              </a:ext>
            </a:extLst>
          </p:cNvPr>
          <p:cNvPicPr>
            <a:picLocks noChangeAspect="1"/>
          </p:cNvPicPr>
          <p:nvPr/>
        </p:nvPicPr>
        <p:blipFill rotWithShape="1">
          <a:blip r:embed="rId3">
            <a:alphaModFix amt="50000"/>
          </a:blip>
          <a:srcRect t="2174"/>
          <a:stretch/>
        </p:blipFill>
        <p:spPr>
          <a:xfrm>
            <a:off x="20" y="1"/>
            <a:ext cx="12191980" cy="6857999"/>
          </a:xfrm>
          <a:prstGeom prst="rect">
            <a:avLst/>
          </a:prstGeom>
        </p:spPr>
      </p:pic>
      <p:sp>
        <p:nvSpPr>
          <p:cNvPr id="2" name="Title 1">
            <a:extLst>
              <a:ext uri="{FF2B5EF4-FFF2-40B4-BE49-F238E27FC236}">
                <a16:creationId xmlns:a16="http://schemas.microsoft.com/office/drawing/2014/main" id="{46D440FE-0E06-F6C0-8A47-AD35A170BFB0}"/>
              </a:ext>
            </a:extLst>
          </p:cNvPr>
          <p:cNvSpPr>
            <a:spLocks noGrp="1"/>
          </p:cNvSpPr>
          <p:nvPr>
            <p:ph type="title"/>
          </p:nvPr>
        </p:nvSpPr>
        <p:spPr>
          <a:xfrm>
            <a:off x="1524000" y="-988584"/>
            <a:ext cx="9144000" cy="2900518"/>
          </a:xfrm>
        </p:spPr>
        <p:txBody>
          <a:bodyPr vert="horz" lIns="91440" tIns="45720" rIns="91440" bIns="45720" rtlCol="0" anchor="b">
            <a:normAutofit/>
          </a:bodyPr>
          <a:lstStyle/>
          <a:p>
            <a:pPr algn="ctr"/>
            <a:r>
              <a:rPr lang="en-US" sz="6000">
                <a:solidFill>
                  <a:srgbClr val="FFFFFF"/>
                </a:solidFill>
              </a:rPr>
              <a:t>Essential Question</a:t>
            </a:r>
          </a:p>
        </p:txBody>
      </p:sp>
      <p:sp>
        <p:nvSpPr>
          <p:cNvPr id="3" name="Content Placeholder 2">
            <a:extLst>
              <a:ext uri="{FF2B5EF4-FFF2-40B4-BE49-F238E27FC236}">
                <a16:creationId xmlns:a16="http://schemas.microsoft.com/office/drawing/2014/main" id="{800ED5A9-05A4-7FB8-BF36-CEDF3C9A0BFD}"/>
              </a:ext>
            </a:extLst>
          </p:cNvPr>
          <p:cNvSpPr>
            <a:spLocks noGrp="1"/>
          </p:cNvSpPr>
          <p:nvPr>
            <p:ph idx="1"/>
          </p:nvPr>
        </p:nvSpPr>
        <p:spPr>
          <a:xfrm>
            <a:off x="1524000" y="1914593"/>
            <a:ext cx="9144000" cy="1098395"/>
          </a:xfrm>
        </p:spPr>
        <p:txBody>
          <a:bodyPr vert="horz" lIns="91440" tIns="45720" rIns="91440" bIns="45720" rtlCol="0">
            <a:normAutofit/>
          </a:bodyPr>
          <a:lstStyle/>
          <a:p>
            <a:pPr marL="0" indent="0" algn="ctr">
              <a:buNone/>
            </a:pPr>
            <a:r>
              <a:rPr lang="en-US" sz="2400" b="0" i="1">
                <a:solidFill>
                  <a:srgbClr val="FFFFFF"/>
                </a:solidFill>
              </a:rPr>
              <a:t>What were some of the outcomes of the War of 1812?</a:t>
            </a:r>
          </a:p>
        </p:txBody>
      </p:sp>
    </p:spTree>
    <p:extLst>
      <p:ext uri="{BB962C8B-B14F-4D97-AF65-F5344CB8AC3E}">
        <p14:creationId xmlns:p14="http://schemas.microsoft.com/office/powerpoint/2010/main" val="1801012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ED0D-B46C-EE5F-99F2-FBF80791AB28}"/>
              </a:ext>
            </a:extLst>
          </p:cNvPr>
          <p:cNvSpPr>
            <a:spLocks noGrp="1"/>
          </p:cNvSpPr>
          <p:nvPr>
            <p:ph type="title"/>
          </p:nvPr>
        </p:nvSpPr>
        <p:spPr>
          <a:xfrm>
            <a:off x="762000" y="1138036"/>
            <a:ext cx="4085665" cy="1402470"/>
          </a:xfrm>
        </p:spPr>
        <p:txBody>
          <a:bodyPr anchor="t">
            <a:normAutofit/>
          </a:bodyPr>
          <a:lstStyle/>
          <a:p>
            <a:r>
              <a:rPr lang="en-US" sz="3200"/>
              <a:t>Treaty of Ghent</a:t>
            </a:r>
          </a:p>
        </p:txBody>
      </p:sp>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76FC70-35B6-5AFD-8EF9-A488C1198700}"/>
              </a:ext>
            </a:extLst>
          </p:cNvPr>
          <p:cNvSpPr>
            <a:spLocks noGrp="1"/>
          </p:cNvSpPr>
          <p:nvPr>
            <p:ph idx="1"/>
          </p:nvPr>
        </p:nvSpPr>
        <p:spPr>
          <a:xfrm>
            <a:off x="230038" y="1789176"/>
            <a:ext cx="5207098" cy="3591207"/>
          </a:xfrm>
        </p:spPr>
        <p:txBody>
          <a:bodyPr vert="horz" lIns="91440" tIns="45720" rIns="91440" bIns="45720" rtlCol="0" anchor="t">
            <a:normAutofit fontScale="85000" lnSpcReduction="10000"/>
          </a:bodyPr>
          <a:lstStyle/>
          <a:p>
            <a:r>
              <a:rPr lang="en-US" sz="2000" dirty="0"/>
              <a:t>The peace treaty between the United States and Britain restored borders to the </a:t>
            </a:r>
            <a:r>
              <a:rPr lang="en-US" sz="2000" i="1" dirty="0">
                <a:solidFill>
                  <a:srgbClr val="FF0000"/>
                </a:solidFill>
              </a:rPr>
              <a:t>status quo antebellum.</a:t>
            </a:r>
            <a:endParaRPr lang="en-US" i="1" dirty="0">
              <a:solidFill>
                <a:srgbClr val="FF0000"/>
              </a:solidFill>
            </a:endParaRPr>
          </a:p>
          <a:p>
            <a:r>
              <a:rPr lang="en-US" sz="2000" dirty="0"/>
              <a:t>The treaty was signed in the United Netherlands on </a:t>
            </a:r>
            <a:r>
              <a:rPr lang="en-US" sz="2000" dirty="0">
                <a:solidFill>
                  <a:srgbClr val="FF0000"/>
                </a:solidFill>
              </a:rPr>
              <a:t>December 24, 1814,</a:t>
            </a:r>
            <a:r>
              <a:rPr lang="en-US" sz="2000" dirty="0"/>
              <a:t> but before word reached the forces in North America, the United States won a major victory at the </a:t>
            </a:r>
            <a:r>
              <a:rPr lang="en-US" sz="2000" dirty="0">
                <a:solidFill>
                  <a:srgbClr val="FF0000"/>
                </a:solidFill>
              </a:rPr>
              <a:t>Battle of New Orleans.</a:t>
            </a:r>
            <a:endParaRPr lang="en-US" sz="2000" dirty="0">
              <a:solidFill>
                <a:srgbClr val="003F77"/>
              </a:solidFill>
            </a:endParaRPr>
          </a:p>
          <a:p>
            <a:r>
              <a:rPr lang="en-US" sz="2000" dirty="0"/>
              <a:t>British impressment of American sailors was not explicitly mentioned, but the practice ended when the Napoleonic Wars did.</a:t>
            </a:r>
          </a:p>
          <a:p>
            <a:r>
              <a:rPr lang="en-US" sz="2000" dirty="0">
                <a:solidFill>
                  <a:srgbClr val="FF0000"/>
                </a:solidFill>
              </a:rPr>
              <a:t>John Quincy Adams</a:t>
            </a:r>
            <a:r>
              <a:rPr lang="en-US" sz="2000" dirty="0">
                <a:solidFill>
                  <a:schemeClr val="tx2"/>
                </a:solidFill>
              </a:rPr>
              <a:t> and </a:t>
            </a:r>
            <a:r>
              <a:rPr lang="en-US" sz="2000" dirty="0">
                <a:solidFill>
                  <a:srgbClr val="FF0000"/>
                </a:solidFill>
              </a:rPr>
              <a:t>Henry Clay</a:t>
            </a:r>
            <a:r>
              <a:rPr lang="en-US" sz="2000" dirty="0">
                <a:solidFill>
                  <a:schemeClr val="tx2"/>
                </a:solidFill>
              </a:rPr>
              <a:t> were both present at the peace negotiations.</a:t>
            </a:r>
          </a:p>
        </p:txBody>
      </p:sp>
      <p:pic>
        <p:nvPicPr>
          <p:cNvPr id="5" name="Picture 4" descr="A painting of a group of men in a room&#10;&#10;Description automatically generated">
            <a:extLst>
              <a:ext uri="{FF2B5EF4-FFF2-40B4-BE49-F238E27FC236}">
                <a16:creationId xmlns:a16="http://schemas.microsoft.com/office/drawing/2014/main" id="{0E299964-51BD-74E4-5F01-CBF5DCCFABC3}"/>
              </a:ext>
            </a:extLst>
          </p:cNvPr>
          <p:cNvPicPr>
            <a:picLocks noChangeAspect="1"/>
          </p:cNvPicPr>
          <p:nvPr/>
        </p:nvPicPr>
        <p:blipFill rotWithShape="1">
          <a:blip r:embed="rId3"/>
          <a:srcRect l="14271" r="19918" b="1"/>
          <a:stretch/>
        </p:blipFill>
        <p:spPr>
          <a:xfrm>
            <a:off x="5650992" y="10"/>
            <a:ext cx="6541008" cy="6857990"/>
          </a:xfrm>
          <a:prstGeom prst="rect">
            <a:avLst/>
          </a:prstGeom>
        </p:spPr>
      </p:pic>
      <p:sp>
        <p:nvSpPr>
          <p:cNvPr id="9" name="Rectangle 8">
            <a:extLst>
              <a:ext uri="{FF2B5EF4-FFF2-40B4-BE49-F238E27FC236}">
                <a16:creationId xmlns:a16="http://schemas.microsoft.com/office/drawing/2014/main" id="{37B3051E-2C81-C5AE-7A83-A312C407962C}"/>
              </a:ext>
            </a:extLst>
          </p:cNvPr>
          <p:cNvSpPr/>
          <p:nvPr/>
        </p:nvSpPr>
        <p:spPr>
          <a:xfrm>
            <a:off x="3884673" y="5177983"/>
            <a:ext cx="3399725" cy="1535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i="1">
                <a:ea typeface="+mn-lt"/>
                <a:cs typeface="+mn-lt"/>
              </a:rPr>
              <a:t>Status quo antebellum </a:t>
            </a:r>
            <a:r>
              <a:rPr lang="en-US" sz="2200" b="1">
                <a:ea typeface="+mn-lt"/>
                <a:cs typeface="+mn-lt"/>
              </a:rPr>
              <a:t>literally translates to "state before the war."</a:t>
            </a:r>
          </a:p>
        </p:txBody>
      </p:sp>
    </p:spTree>
    <p:extLst>
      <p:ext uri="{BB962C8B-B14F-4D97-AF65-F5344CB8AC3E}">
        <p14:creationId xmlns:p14="http://schemas.microsoft.com/office/powerpoint/2010/main" val="258849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0A18-BF82-BC50-37C9-1C453D740C1B}"/>
              </a:ext>
            </a:extLst>
          </p:cNvPr>
          <p:cNvSpPr>
            <a:spLocks noGrp="1"/>
          </p:cNvSpPr>
          <p:nvPr>
            <p:ph type="title"/>
          </p:nvPr>
        </p:nvSpPr>
        <p:spPr>
          <a:xfrm>
            <a:off x="838200" y="753313"/>
            <a:ext cx="10515600" cy="678583"/>
          </a:xfrm>
        </p:spPr>
        <p:txBody>
          <a:bodyPr>
            <a:normAutofit fontScale="90000"/>
          </a:bodyPr>
          <a:lstStyle/>
          <a:p>
            <a:pPr algn="ctr"/>
            <a:r>
              <a:rPr lang="en-US"/>
              <a:t>A New International Order</a:t>
            </a:r>
          </a:p>
        </p:txBody>
      </p:sp>
      <p:graphicFrame>
        <p:nvGraphicFramePr>
          <p:cNvPr id="5" name="Content Placeholder 2">
            <a:extLst>
              <a:ext uri="{FF2B5EF4-FFF2-40B4-BE49-F238E27FC236}">
                <a16:creationId xmlns:a16="http://schemas.microsoft.com/office/drawing/2014/main" id="{C019B26F-9C55-7F05-1F68-F1A4DED74202}"/>
              </a:ext>
            </a:extLst>
          </p:cNvPr>
          <p:cNvGraphicFramePr>
            <a:graphicFrameLocks/>
          </p:cNvGraphicFramePr>
          <p:nvPr>
            <p:extLst>
              <p:ext uri="{D42A27DB-BD31-4B8C-83A1-F6EECF244321}">
                <p14:modId xmlns:p14="http://schemas.microsoft.com/office/powerpoint/2010/main" val="3452434086"/>
              </p:ext>
            </p:extLst>
          </p:nvPr>
        </p:nvGraphicFramePr>
        <p:xfrm>
          <a:off x="754858" y="1462526"/>
          <a:ext cx="10704599" cy="394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3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1E9A-256B-53CA-62D0-7F09FF0B4119}"/>
              </a:ext>
            </a:extLst>
          </p:cNvPr>
          <p:cNvSpPr>
            <a:spLocks noGrp="1"/>
          </p:cNvSpPr>
          <p:nvPr>
            <p:ph type="title"/>
          </p:nvPr>
        </p:nvSpPr>
        <p:spPr>
          <a:xfrm>
            <a:off x="162464" y="221351"/>
            <a:ext cx="10515600" cy="1325563"/>
          </a:xfrm>
        </p:spPr>
        <p:txBody>
          <a:bodyPr/>
          <a:lstStyle/>
          <a:p>
            <a:r>
              <a:rPr lang="en-US"/>
              <a:t>Tecumseh's Confederacy</a:t>
            </a:r>
          </a:p>
        </p:txBody>
      </p:sp>
      <p:pic>
        <p:nvPicPr>
          <p:cNvPr id="4" name="Content Placeholder 3" descr="A painting of a person wearing a red hat and a feathered hat&#10;&#10;Description automatically generated">
            <a:extLst>
              <a:ext uri="{FF2B5EF4-FFF2-40B4-BE49-F238E27FC236}">
                <a16:creationId xmlns:a16="http://schemas.microsoft.com/office/drawing/2014/main" id="{003F6FAF-3DEE-2F1E-2014-EC92966670DD}"/>
              </a:ext>
            </a:extLst>
          </p:cNvPr>
          <p:cNvPicPr>
            <a:picLocks noGrp="1" noChangeAspect="1"/>
          </p:cNvPicPr>
          <p:nvPr>
            <p:ph idx="1"/>
          </p:nvPr>
        </p:nvPicPr>
        <p:blipFill>
          <a:blip r:embed="rId3"/>
          <a:stretch>
            <a:fillRect/>
          </a:stretch>
        </p:blipFill>
        <p:spPr>
          <a:xfrm>
            <a:off x="7119822" y="5602"/>
            <a:ext cx="5069150" cy="6846498"/>
          </a:xfrm>
        </p:spPr>
      </p:pic>
      <p:sp>
        <p:nvSpPr>
          <p:cNvPr id="3" name="TextBox 2">
            <a:extLst>
              <a:ext uri="{FF2B5EF4-FFF2-40B4-BE49-F238E27FC236}">
                <a16:creationId xmlns:a16="http://schemas.microsoft.com/office/drawing/2014/main" id="{12EFF935-562E-73ED-A282-4618874D21AB}"/>
              </a:ext>
            </a:extLst>
          </p:cNvPr>
          <p:cNvSpPr txBox="1"/>
          <p:nvPr/>
        </p:nvSpPr>
        <p:spPr>
          <a:xfrm>
            <a:off x="334537" y="1285195"/>
            <a:ext cx="6438180"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100">
                <a:solidFill>
                  <a:srgbClr val="003F77"/>
                </a:solidFill>
              </a:rPr>
              <a:t>Nativist religious sects merged in the </a:t>
            </a:r>
            <a:r>
              <a:rPr lang="en-US" sz="2100">
                <a:solidFill>
                  <a:srgbClr val="FF0000"/>
                </a:solidFill>
              </a:rPr>
              <a:t>Purification movement, </a:t>
            </a:r>
            <a:r>
              <a:rPr lang="en-US" sz="2100"/>
              <a:t>led by the spiritual leader </a:t>
            </a:r>
            <a:r>
              <a:rPr lang="en-US" sz="2100">
                <a:solidFill>
                  <a:srgbClr val="FF0000"/>
                </a:solidFill>
              </a:rPr>
              <a:t>Tenskwatawa.</a:t>
            </a:r>
            <a:endParaRPr lang="en-US" sz="2100">
              <a:solidFill>
                <a:srgbClr val="003F77"/>
              </a:solidFill>
            </a:endParaRPr>
          </a:p>
          <a:p>
            <a:pPr marL="285750" indent="-285750">
              <a:buFont typeface="Arial"/>
              <a:buChar char="•"/>
            </a:pPr>
            <a:r>
              <a:rPr lang="en-US" sz="2100"/>
              <a:t>Tenskwatawa's brother </a:t>
            </a:r>
            <a:r>
              <a:rPr lang="en-US" sz="2100">
                <a:solidFill>
                  <a:srgbClr val="FF0000"/>
                </a:solidFill>
              </a:rPr>
              <a:t>Tecumseh</a:t>
            </a:r>
            <a:r>
              <a:rPr lang="en-US" sz="2100"/>
              <a:t> led the political side of the movement, uniting Native Americans from modern-day Ohio to Alabama against Anglo-American expansion. The confederacy allied with the British in the War of 1812.</a:t>
            </a:r>
          </a:p>
          <a:p>
            <a:pPr marL="285750" indent="-285750">
              <a:buFont typeface="Arial"/>
              <a:buChar char="•"/>
            </a:pPr>
            <a:r>
              <a:rPr lang="en-US" sz="2100"/>
              <a:t>After Tecumseh was killed and his forces defeated at the </a:t>
            </a:r>
            <a:r>
              <a:rPr lang="en-US" sz="2100">
                <a:solidFill>
                  <a:srgbClr val="FF0000"/>
                </a:solidFill>
              </a:rPr>
              <a:t>Battle of the Thames, </a:t>
            </a:r>
            <a:r>
              <a:rPr lang="en-US" sz="2100">
                <a:solidFill>
                  <a:schemeClr val="tx2"/>
                </a:solidFill>
              </a:rPr>
              <a:t>the loose confederacy dissolved. Over the next century, most of the Native American land Tecumseh had fought for would be settled by whites.</a:t>
            </a:r>
          </a:p>
        </p:txBody>
      </p:sp>
    </p:spTree>
    <p:extLst>
      <p:ext uri="{BB962C8B-B14F-4D97-AF65-F5344CB8AC3E}">
        <p14:creationId xmlns:p14="http://schemas.microsoft.com/office/powerpoint/2010/main" val="173981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739C-D9B8-0492-D935-2D502A4AD135}"/>
              </a:ext>
            </a:extLst>
          </p:cNvPr>
          <p:cNvSpPr>
            <a:spLocks noGrp="1"/>
          </p:cNvSpPr>
          <p:nvPr>
            <p:ph type="title"/>
          </p:nvPr>
        </p:nvSpPr>
        <p:spPr>
          <a:xfrm>
            <a:off x="910087" y="77578"/>
            <a:ext cx="10515600" cy="1627487"/>
          </a:xfrm>
        </p:spPr>
        <p:txBody>
          <a:bodyPr/>
          <a:lstStyle/>
          <a:p>
            <a:pPr algn="ctr"/>
            <a:r>
              <a:rPr lang="en-US"/>
              <a:t>Federalist Defeat</a:t>
            </a:r>
          </a:p>
        </p:txBody>
      </p:sp>
      <p:pic>
        <p:nvPicPr>
          <p:cNvPr id="8" name="Content Placeholder 7" descr="A cartoon of two people sitting on a cliff&#10;&#10;Description automatically generated">
            <a:extLst>
              <a:ext uri="{FF2B5EF4-FFF2-40B4-BE49-F238E27FC236}">
                <a16:creationId xmlns:a16="http://schemas.microsoft.com/office/drawing/2014/main" id="{8AB4C820-CA29-5C5A-74D1-0403A4375D39}"/>
              </a:ext>
            </a:extLst>
          </p:cNvPr>
          <p:cNvPicPr>
            <a:picLocks noGrp="1" noChangeAspect="1"/>
          </p:cNvPicPr>
          <p:nvPr>
            <p:ph sz="half" idx="2"/>
          </p:nvPr>
        </p:nvPicPr>
        <p:blipFill>
          <a:blip r:embed="rId3"/>
          <a:stretch>
            <a:fillRect/>
          </a:stretch>
        </p:blipFill>
        <p:spPr>
          <a:xfrm>
            <a:off x="3624" y="1478013"/>
            <a:ext cx="7842789" cy="5308120"/>
          </a:xfrm>
        </p:spPr>
      </p:pic>
      <p:sp>
        <p:nvSpPr>
          <p:cNvPr id="10" name="Content Placeholder 9">
            <a:extLst>
              <a:ext uri="{FF2B5EF4-FFF2-40B4-BE49-F238E27FC236}">
                <a16:creationId xmlns:a16="http://schemas.microsoft.com/office/drawing/2014/main" id="{C256BD5F-5937-C683-A399-B4B34AAA8D29}"/>
              </a:ext>
            </a:extLst>
          </p:cNvPr>
          <p:cNvSpPr>
            <a:spLocks noGrp="1"/>
          </p:cNvSpPr>
          <p:nvPr>
            <p:ph sz="half" idx="1"/>
          </p:nvPr>
        </p:nvSpPr>
        <p:spPr>
          <a:xfrm>
            <a:off x="8141898" y="1710607"/>
            <a:ext cx="3916393" cy="4684782"/>
          </a:xfrm>
        </p:spPr>
        <p:txBody>
          <a:bodyPr vert="horz" lIns="91440" tIns="45720" rIns="91440" bIns="45720" rtlCol="0" anchor="t">
            <a:normAutofit lnSpcReduction="10000"/>
          </a:bodyPr>
          <a:lstStyle/>
          <a:p>
            <a:r>
              <a:rPr lang="en-US" dirty="0"/>
              <a:t>The </a:t>
            </a:r>
            <a:r>
              <a:rPr lang="en-US" dirty="0">
                <a:solidFill>
                  <a:srgbClr val="FF0000"/>
                </a:solidFill>
              </a:rPr>
              <a:t>Federalist Party</a:t>
            </a:r>
            <a:r>
              <a:rPr lang="en-US" dirty="0"/>
              <a:t>, who steadily opposed involvement in the War of 1812, grew highly unpopular.</a:t>
            </a:r>
          </a:p>
          <a:p>
            <a:r>
              <a:rPr lang="en-US" dirty="0">
                <a:solidFill>
                  <a:srgbClr val="003F77"/>
                </a:solidFill>
              </a:rPr>
              <a:t>Especially criticized was the </a:t>
            </a:r>
            <a:r>
              <a:rPr lang="en-US" dirty="0">
                <a:solidFill>
                  <a:srgbClr val="FF0000"/>
                </a:solidFill>
              </a:rPr>
              <a:t>Hartford Convention, </a:t>
            </a:r>
            <a:r>
              <a:rPr lang="en-US" dirty="0"/>
              <a:t>where Federalist leaders of New England states decided against </a:t>
            </a:r>
            <a:r>
              <a:rPr lang="en-US" dirty="0">
                <a:solidFill>
                  <a:srgbClr val="FF0000"/>
                </a:solidFill>
              </a:rPr>
              <a:t>secession.</a:t>
            </a:r>
          </a:p>
        </p:txBody>
      </p:sp>
    </p:spTree>
    <p:extLst>
      <p:ext uri="{BB962C8B-B14F-4D97-AF65-F5344CB8AC3E}">
        <p14:creationId xmlns:p14="http://schemas.microsoft.com/office/powerpoint/2010/main" val="348449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B9C3C-9F3F-FF99-513E-1F077B77B676}"/>
              </a:ext>
            </a:extLst>
          </p:cNvPr>
          <p:cNvSpPr>
            <a:spLocks noGrp="1"/>
          </p:cNvSpPr>
          <p:nvPr>
            <p:ph type="title"/>
          </p:nvPr>
        </p:nvSpPr>
        <p:spPr>
          <a:xfrm>
            <a:off x="61823" y="110895"/>
            <a:ext cx="5568471" cy="2628325"/>
          </a:xfrm>
        </p:spPr>
        <p:txBody>
          <a:bodyPr vert="horz" lIns="91440" tIns="45720" rIns="91440" bIns="45720" rtlCol="0" anchor="t">
            <a:normAutofit/>
          </a:bodyPr>
          <a:lstStyle/>
          <a:p>
            <a:r>
              <a:rPr lang="en-US" sz="6100">
                <a:solidFill>
                  <a:schemeClr val="bg1"/>
                </a:solidFill>
              </a:rPr>
              <a:t>The Era of Good Feelings </a:t>
            </a:r>
            <a:r>
              <a:rPr lang="en-US" sz="4400" i="1">
                <a:solidFill>
                  <a:schemeClr val="bg1"/>
                </a:solidFill>
              </a:rPr>
              <a:t>1815-1820</a:t>
            </a:r>
          </a:p>
        </p:txBody>
      </p:sp>
      <p:pic>
        <p:nvPicPr>
          <p:cNvPr id="3" name="Content Placeholder 2" descr="A close-up of a person&#10;&#10;Description automatically generated">
            <a:extLst>
              <a:ext uri="{FF2B5EF4-FFF2-40B4-BE49-F238E27FC236}">
                <a16:creationId xmlns:a16="http://schemas.microsoft.com/office/drawing/2014/main" id="{68BAE93E-23D0-F796-E506-C5B89E2DC536}"/>
              </a:ext>
            </a:extLst>
          </p:cNvPr>
          <p:cNvPicPr>
            <a:picLocks noGrp="1" noChangeAspect="1"/>
          </p:cNvPicPr>
          <p:nvPr>
            <p:ph idx="1"/>
          </p:nvPr>
        </p:nvPicPr>
        <p:blipFill rotWithShape="1">
          <a:blip r:embed="rId3"/>
          <a:srcRect l="25394" r="24535" b="-1"/>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63" name="Freeform: Shape 62">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F794B36D-0F79-A319-5D32-F5C920C12504}"/>
              </a:ext>
            </a:extLst>
          </p:cNvPr>
          <p:cNvSpPr txBox="1"/>
          <p:nvPr/>
        </p:nvSpPr>
        <p:spPr>
          <a:xfrm>
            <a:off x="355600" y="2800070"/>
            <a:ext cx="4339086"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chemeClr val="bg1"/>
                </a:solidFill>
              </a:rPr>
              <a:t>With the collapse of the Federalist Party and the surge of American nationalism following the war, politics entered the</a:t>
            </a:r>
            <a:r>
              <a:rPr lang="en-US" sz="2000" b="1">
                <a:solidFill>
                  <a:schemeClr val="bg1"/>
                </a:solidFill>
              </a:rPr>
              <a:t> "Era of Good Feelings."</a:t>
            </a:r>
          </a:p>
          <a:p>
            <a:pPr marL="285750" indent="-285750">
              <a:buFont typeface="Arial"/>
              <a:buChar char="•"/>
            </a:pPr>
            <a:r>
              <a:rPr lang="en-US" sz="2000">
                <a:solidFill>
                  <a:schemeClr val="bg1"/>
                </a:solidFill>
              </a:rPr>
              <a:t>Democratic-Republican </a:t>
            </a:r>
            <a:r>
              <a:rPr lang="en-US" sz="2000" b="1">
                <a:solidFill>
                  <a:schemeClr val="bg1"/>
                </a:solidFill>
              </a:rPr>
              <a:t>James Monroe</a:t>
            </a:r>
            <a:r>
              <a:rPr lang="en-US" sz="2000">
                <a:solidFill>
                  <a:schemeClr val="bg1"/>
                </a:solidFill>
              </a:rPr>
              <a:t> was elected president.</a:t>
            </a:r>
          </a:p>
          <a:p>
            <a:pPr marL="285750" indent="-285750">
              <a:buFont typeface="Arial"/>
              <a:buChar char="•"/>
            </a:pPr>
            <a:r>
              <a:rPr lang="en-US" sz="2000">
                <a:solidFill>
                  <a:schemeClr val="bg1"/>
                </a:solidFill>
              </a:rPr>
              <a:t>Monroe established a foreign policy, the </a:t>
            </a:r>
            <a:r>
              <a:rPr lang="en-US" sz="2000" b="1">
                <a:solidFill>
                  <a:schemeClr val="bg1"/>
                </a:solidFill>
              </a:rPr>
              <a:t>Monroe Doctrine</a:t>
            </a:r>
            <a:r>
              <a:rPr lang="en-US" sz="2000">
                <a:solidFill>
                  <a:schemeClr val="bg1"/>
                </a:solidFill>
              </a:rPr>
              <a:t>, which opposed European colonialism in the Americas.</a:t>
            </a:r>
          </a:p>
          <a:p>
            <a:pPr marL="285750" indent="-285750">
              <a:buFont typeface="Arial"/>
              <a:buChar char="•"/>
            </a:pPr>
            <a:endParaRPr lang="en-US">
              <a:solidFill>
                <a:schemeClr val="bg1"/>
              </a:solidFill>
            </a:endParaRPr>
          </a:p>
        </p:txBody>
      </p:sp>
    </p:spTree>
    <p:extLst>
      <p:ext uri="{BB962C8B-B14F-4D97-AF65-F5344CB8AC3E}">
        <p14:creationId xmlns:p14="http://schemas.microsoft.com/office/powerpoint/2010/main" val="58447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FCA8-AF91-74E6-960E-B73FD3D606A0}"/>
              </a:ext>
            </a:extLst>
          </p:cNvPr>
          <p:cNvSpPr>
            <a:spLocks noGrp="1"/>
          </p:cNvSpPr>
          <p:nvPr>
            <p:ph type="title"/>
          </p:nvPr>
        </p:nvSpPr>
        <p:spPr>
          <a:xfrm>
            <a:off x="838200" y="135088"/>
            <a:ext cx="10515600" cy="1569977"/>
          </a:xfrm>
        </p:spPr>
        <p:txBody>
          <a:bodyPr>
            <a:normAutofit/>
          </a:bodyPr>
          <a:lstStyle/>
          <a:p>
            <a:pPr algn="ctr"/>
            <a:r>
              <a:rPr lang="en-US"/>
              <a:t>American Nationalism</a:t>
            </a:r>
          </a:p>
        </p:txBody>
      </p:sp>
      <p:graphicFrame>
        <p:nvGraphicFramePr>
          <p:cNvPr id="14" name="Content Placeholder 2">
            <a:extLst>
              <a:ext uri="{FF2B5EF4-FFF2-40B4-BE49-F238E27FC236}">
                <a16:creationId xmlns:a16="http://schemas.microsoft.com/office/drawing/2014/main" id="{B4278908-93E5-3CE6-1033-6FE516732A9C}"/>
              </a:ext>
            </a:extLst>
          </p:cNvPr>
          <p:cNvGraphicFramePr>
            <a:graphicFrameLocks/>
          </p:cNvGraphicFramePr>
          <p:nvPr>
            <p:extLst>
              <p:ext uri="{D42A27DB-BD31-4B8C-83A1-F6EECF244321}">
                <p14:modId xmlns:p14="http://schemas.microsoft.com/office/powerpoint/2010/main" val="332318991"/>
              </p:ext>
            </p:extLst>
          </p:nvPr>
        </p:nvGraphicFramePr>
        <p:xfrm>
          <a:off x="337915" y="1865094"/>
          <a:ext cx="11624751" cy="355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875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6D5E5-80CC-DEFC-6051-F2FD3EE19238}"/>
              </a:ext>
            </a:extLst>
          </p:cNvPr>
          <p:cNvSpPr/>
          <p:nvPr/>
        </p:nvSpPr>
        <p:spPr>
          <a:xfrm>
            <a:off x="1090444" y="269656"/>
            <a:ext cx="9992261" cy="9920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896090-3E63-EEDD-FDCB-C1EBE8CCC03C}"/>
              </a:ext>
            </a:extLst>
          </p:cNvPr>
          <p:cNvSpPr txBox="1"/>
          <p:nvPr/>
        </p:nvSpPr>
        <p:spPr>
          <a:xfrm>
            <a:off x="1178946" y="276685"/>
            <a:ext cx="98168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t>The Star-Spangled Banner</a:t>
            </a:r>
          </a:p>
        </p:txBody>
      </p:sp>
      <p:sp>
        <p:nvSpPr>
          <p:cNvPr id="3" name="Rectangle 2">
            <a:extLst>
              <a:ext uri="{FF2B5EF4-FFF2-40B4-BE49-F238E27FC236}">
                <a16:creationId xmlns:a16="http://schemas.microsoft.com/office/drawing/2014/main" id="{91752115-9881-B36B-780F-53E3ABDF3D9A}"/>
              </a:ext>
            </a:extLst>
          </p:cNvPr>
          <p:cNvSpPr/>
          <p:nvPr/>
        </p:nvSpPr>
        <p:spPr>
          <a:xfrm>
            <a:off x="1083733" y="1875449"/>
            <a:ext cx="9992263" cy="37956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88F6CA-A8F2-2927-1E31-195CC8176652}"/>
              </a:ext>
            </a:extLst>
          </p:cNvPr>
          <p:cNvSpPr txBox="1"/>
          <p:nvPr/>
        </p:nvSpPr>
        <p:spPr>
          <a:xfrm>
            <a:off x="1185972" y="1926886"/>
            <a:ext cx="98168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950" dirty="0"/>
              <a:t>The flag which inspired our national anthem was sewn by </a:t>
            </a:r>
            <a:r>
              <a:rPr lang="en-US" sz="1950" dirty="0">
                <a:solidFill>
                  <a:srgbClr val="FF0000"/>
                </a:solidFill>
              </a:rPr>
              <a:t>Mary Pickersgill</a:t>
            </a:r>
            <a:r>
              <a:rPr lang="en-US" sz="1950" dirty="0"/>
              <a:t>, with the assistance of several other women, in 1813. It was commissioned by </a:t>
            </a:r>
            <a:r>
              <a:rPr lang="en-US" sz="1950" dirty="0">
                <a:solidFill>
                  <a:srgbClr val="FF0000"/>
                </a:solidFill>
              </a:rPr>
              <a:t>Major George Armistead</a:t>
            </a:r>
            <a:r>
              <a:rPr lang="en-US" sz="1950" dirty="0"/>
              <a:t>, the commander of </a:t>
            </a:r>
            <a:r>
              <a:rPr lang="en-US" sz="1950" dirty="0">
                <a:solidFill>
                  <a:srgbClr val="FF0000"/>
                </a:solidFill>
              </a:rPr>
              <a:t>Fort McHenry</a:t>
            </a:r>
            <a:r>
              <a:rPr lang="en-US" sz="1950" dirty="0"/>
              <a:t> in Baltimore harbor.</a:t>
            </a:r>
          </a:p>
          <a:p>
            <a:pPr marL="285750" indent="-285750">
              <a:buFont typeface="Arial"/>
              <a:buChar char="•"/>
            </a:pPr>
            <a:r>
              <a:rPr lang="en-US" sz="1950" dirty="0"/>
              <a:t>On September 14, 1814, </a:t>
            </a:r>
            <a:r>
              <a:rPr lang="en-US" sz="1950" dirty="0">
                <a:solidFill>
                  <a:srgbClr val="FF0000"/>
                </a:solidFill>
              </a:rPr>
              <a:t>Francis Scott Key </a:t>
            </a:r>
            <a:r>
              <a:rPr lang="en-US" sz="1950" dirty="0"/>
              <a:t>witnessed the flag rise over </a:t>
            </a:r>
            <a:r>
              <a:rPr lang="en-US" sz="1950" dirty="0">
                <a:solidFill>
                  <a:srgbClr val="FF0000"/>
                </a:solidFill>
              </a:rPr>
              <a:t>Fort McHenry</a:t>
            </a:r>
            <a:r>
              <a:rPr lang="en-US" sz="1950" dirty="0"/>
              <a:t> after a night of bombardment by British shells.  The fort had not fallen and Baltimore would not be surrendered to the British. Key was inspired by the sight to write a poem, "</a:t>
            </a:r>
            <a:r>
              <a:rPr lang="en-US" sz="1950" dirty="0">
                <a:solidFill>
                  <a:srgbClr val="FF0000"/>
                </a:solidFill>
              </a:rPr>
              <a:t>The Defense of Fort </a:t>
            </a:r>
            <a:r>
              <a:rPr lang="en-US" sz="1950" err="1">
                <a:solidFill>
                  <a:srgbClr val="FF0000"/>
                </a:solidFill>
              </a:rPr>
              <a:t>M'Henry</a:t>
            </a:r>
            <a:r>
              <a:rPr lang="en-US" sz="1950" dirty="0"/>
              <a:t>."</a:t>
            </a:r>
          </a:p>
          <a:p>
            <a:pPr marL="285750" indent="-285750">
              <a:buFont typeface="Arial"/>
              <a:buChar char="•"/>
            </a:pPr>
            <a:r>
              <a:rPr lang="en-US" sz="1950" dirty="0"/>
              <a:t>The poem's words were set to the tune of "To Anacreon to Heaven," the official song of an English music society, and the song became known as "The Star-Spangled Banner."</a:t>
            </a:r>
          </a:p>
          <a:p>
            <a:pPr marL="285750" indent="-285750">
              <a:buFont typeface="Arial"/>
              <a:buChar char="•"/>
            </a:pPr>
            <a:r>
              <a:rPr lang="en-US" sz="1950" dirty="0"/>
              <a:t>The song was adopted by Congress as the official national anthem in </a:t>
            </a:r>
            <a:r>
              <a:rPr lang="en-US" sz="1950" dirty="0">
                <a:solidFill>
                  <a:srgbClr val="FF0000"/>
                </a:solidFill>
              </a:rPr>
              <a:t>1931</a:t>
            </a:r>
            <a:r>
              <a:rPr lang="en-US" sz="1950" dirty="0"/>
              <a:t>, and the flag which inspired it is displayed in the National Museum of American History.</a:t>
            </a:r>
          </a:p>
        </p:txBody>
      </p:sp>
    </p:spTree>
    <p:extLst>
      <p:ext uri="{BB962C8B-B14F-4D97-AF65-F5344CB8AC3E}">
        <p14:creationId xmlns:p14="http://schemas.microsoft.com/office/powerpoint/2010/main" val="231009169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SharedWithUsers xmlns="962a2ba3-4e85-4590-8cac-33237e5999cc">
      <UserInfo>
        <DisplayName>Kristopher White</DisplayName>
        <AccountId>38</AccountId>
        <AccountType/>
      </UserInfo>
      <UserInfo>
        <DisplayName>Samantha Fisher</DisplayName>
        <AccountId>463</AccountId>
        <AccountType/>
      </UserInfo>
      <UserInfo>
        <DisplayName>Sarah Kay Bierle</DisplayName>
        <AccountId>200</AccountId>
        <AccountType/>
      </UserInfo>
    </SharedWithUsers>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32A78-4852-4744-8ABD-63B02AE8C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9EC54-E5C9-4C26-B0C8-6536386A662F}">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962a2ba3-4e85-4590-8cac-33237e5999cc"/>
    <ds:schemaRef ds:uri="99639bad-cfa9-4ce6-b936-580a309075c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5DAD85-6CE2-45EF-9769-EDA7BFB56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Widescreen</PresentationFormat>
  <Paragraphs>103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War of 1812: Conclusions</vt:lpstr>
      <vt:lpstr>Essential Question</vt:lpstr>
      <vt:lpstr>Treaty of Ghent</vt:lpstr>
      <vt:lpstr>A New International Order</vt:lpstr>
      <vt:lpstr>Tecumseh's Confederacy</vt:lpstr>
      <vt:lpstr>Federalist Defeat</vt:lpstr>
      <vt:lpstr>The Era of Good Feelings 1815-1820</vt:lpstr>
      <vt:lpstr>American Nationalism</vt:lpstr>
      <vt:lpstr>PowerPoint Presentation</vt:lpstr>
      <vt:lpstr>PowerPoint Presentation</vt:lpstr>
      <vt:lpstr>Andrew Jackson</vt:lpstr>
      <vt:lpstr>PowerPoint Presentation</vt:lpstr>
      <vt:lpstr>Slavery Expands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Samantha Fisher</cp:lastModifiedBy>
  <cp:revision>270</cp:revision>
  <dcterms:created xsi:type="dcterms:W3CDTF">2019-06-11T12:13:11Z</dcterms:created>
  <dcterms:modified xsi:type="dcterms:W3CDTF">2024-06-07T17:07:35Z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4434400</vt:r8>
  </property>
  <property fmtid="{D5CDD505-2E9C-101B-9397-08002B2CF9AE}" pid="4" name="MediaServiceImageTags">
    <vt:lpwstr/>
  </property>
</Properties>
</file>