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sldIdLst>
    <p:sldId id="256" r:id="rId5"/>
    <p:sldId id="969" r:id="rId6"/>
    <p:sldId id="973" r:id="rId7"/>
    <p:sldId id="995" r:id="rId8"/>
    <p:sldId id="982" r:id="rId9"/>
    <p:sldId id="972" r:id="rId10"/>
    <p:sldId id="980" r:id="rId11"/>
    <p:sldId id="993" r:id="rId12"/>
    <p:sldId id="986" r:id="rId13"/>
    <p:sldId id="987" r:id="rId14"/>
    <p:sldId id="988" r:id="rId15"/>
    <p:sldId id="996" r:id="rId16"/>
    <p:sldId id="998" r:id="rId17"/>
    <p:sldId id="999" r:id="rId18"/>
    <p:sldId id="1000" r:id="rId19"/>
    <p:sldId id="1001" r:id="rId20"/>
    <p:sldId id="1002" r:id="rId21"/>
    <p:sldId id="1003" r:id="rId22"/>
    <p:sldId id="1004" r:id="rId23"/>
    <p:sldId id="1005" r:id="rId24"/>
    <p:sldId id="979" r:id="rId25"/>
    <p:sldId id="95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823385-D333-3236-586C-1427B22488CD}" name="Sarah Kay Bierle" initials="SB" userId="S::sbierle@battlefields.org::7a74e778-0542-4b4c-97f2-b6f7086e69ac" providerId="AD"/>
  <p188:author id="{C929DBAB-1223-A284-9FBA-46E26EB5657B}" name="Cady Barterian" initials="CB" userId="S::cbarterian@battlefields.org::425b8955-617a-4a00-8191-e8cb3411da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68191-4D41-B445-4AD2-2087083B412E}" v="1599" dt="2024-06-09T04:34:53.256"/>
    <p1510:client id="{CBD109A2-0DED-8CC3-0523-FF0BDD2AB1BC}" v="69" dt="2024-06-09T04:40:50.727"/>
    <p1510:client id="{FFD1FD9E-4BFF-DB8C-40E3-044B3D2A08DF}" v="549" dt="2024-06-07T20:40:54.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97" autoAdjust="0"/>
  </p:normalViewPr>
  <p:slideViewPr>
    <p:cSldViewPr snapToGrid="0">
      <p:cViewPr varScale="1">
        <p:scale>
          <a:sx n="69" d="100"/>
          <a:sy n="69" d="100"/>
        </p:scale>
        <p:origin x="120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ttlefields.org/learn/biographies/john-park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attlefields.org/node/5258"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battlefields.org/node/7789" TargetMode="External"/><Relationship Id="rId5" Type="http://schemas.openxmlformats.org/officeDocument/2006/relationships/hyperlink" Target="https://www.battlefields.org/node/10702" TargetMode="External"/><Relationship Id="rId4" Type="http://schemas.openxmlformats.org/officeDocument/2006/relationships/hyperlink" Target="https://www.battlefields.org/node/6435"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attlefields.org/learn/battles/lexington-and-concord"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battlefields.org/learn/biographies/john-parke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attlefields.org/node/915"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battlefields.org/node/10702"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attlefields.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ttlefields.org/learn/revolutionary-war/battles/lexington-and-concor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ttlefields.org/learn/maps/lexington-concord-parkers-revenge-fiske-hill-apr-19-177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YouTube Video Link: https://youtu.be/jQtkw2tCLyU?si=FAXZehj1gbOnornn</a:t>
            </a:r>
          </a:p>
          <a:p>
            <a:r>
              <a:rPr lang="en-US" dirty="0"/>
              <a:t>Website Video Link: https://www.battlefields.org/learn/videos/lexington-and-concord</a:t>
            </a:r>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219581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10 Facts: Battles of Lexington and Concord: https://www.battlefields.org/learn/articles/10-facts-battles-lexington-and-concord</a:t>
            </a:r>
          </a:p>
          <a:p>
            <a:r>
              <a:rPr lang="en-US" dirty="0"/>
              <a:t>Buckman Tavern:</a:t>
            </a:r>
          </a:p>
          <a:p>
            <a:r>
              <a:rPr lang="en-US" b="0" i="0" dirty="0">
                <a:solidFill>
                  <a:srgbClr val="3C3936"/>
                </a:solidFill>
                <a:effectLst/>
                <a:latin typeface="Georgia" panose="02040502050405020303" pitchFamily="18" charset="0"/>
              </a:rPr>
              <a:t>The Lexington militiamen that filed onto the Lexington Green the morning of April 19, 1775, were there as a show of force, to remind British authorities that the colonists were armed and ready to defend themselves. Much like other militia units had shadowed other British Regular excursions (most notably at Salem, Massachusetts on February 26, 1775), the Lexington militia had no intention in getting into a firefight with the Regulars. Captain </a:t>
            </a:r>
            <a:r>
              <a:rPr lang="en-US" b="0" i="0" u="none" strike="noStrike" dirty="0">
                <a:solidFill>
                  <a:srgbClr val="9C0202"/>
                </a:solidFill>
                <a:effectLst/>
                <a:latin typeface="Georgia" panose="02040502050405020303" pitchFamily="18" charset="0"/>
                <a:hlinkClick r:id="rId3"/>
              </a:rPr>
              <a:t>John Parker</a:t>
            </a:r>
            <a:r>
              <a:rPr lang="en-US" b="0" i="0" dirty="0">
                <a:solidFill>
                  <a:srgbClr val="3C3936"/>
                </a:solidFill>
                <a:effectLst/>
                <a:latin typeface="Georgia" panose="02040502050405020303" pitchFamily="18" charset="0"/>
              </a:rPr>
              <a:t> proved to be a steady leader of the militia that morning, he knew it would be suicide for his 80 men to take on the 400 well-trained British Regulars. The position of Parker’s men to the side of the road to Concord show that Parker had no intention of blocking their route to Concord. Post war accounts of Parkers words that morning have been exaggerated, but his actions and primary accounts of those who were there prove that Parker had no intention of getting into a battle that morning. </a:t>
            </a:r>
          </a:p>
          <a:p>
            <a:r>
              <a:rPr lang="en-US" b="0" i="0" dirty="0">
                <a:solidFill>
                  <a:srgbClr val="3C3936"/>
                </a:solidFill>
                <a:effectLst/>
                <a:latin typeface="Georgia" panose="02040502050405020303" pitchFamily="18" charset="0"/>
              </a:rPr>
              <a:t>One of the biggest mysteries of April 19, 1775, is who fired the first shot at Lexington. Both sides claimed the other side shot first, thus placing blame on their enemy for the bloodshed that ensued.  It seems everyone interviewed after the events of April 19</a:t>
            </a:r>
            <a:r>
              <a:rPr lang="en-US" b="0" i="0" baseline="30000" dirty="0">
                <a:solidFill>
                  <a:srgbClr val="3C3936"/>
                </a:solidFill>
                <a:effectLst/>
                <a:latin typeface="Georgia" panose="02040502050405020303" pitchFamily="18" charset="0"/>
              </a:rPr>
              <a:t>th</a:t>
            </a:r>
            <a:r>
              <a:rPr lang="en-US" b="0" i="0" dirty="0">
                <a:solidFill>
                  <a:srgbClr val="3C3936"/>
                </a:solidFill>
                <a:effectLst/>
                <a:latin typeface="Georgia" panose="02040502050405020303" pitchFamily="18" charset="0"/>
              </a:rPr>
              <a:t> had a varied answer to this question. It is obvious confusion and chaos infringed on everyone’s view of the events. There is evidence that points to either a quick trigger by one of the men on the Lexington green or a spectator firing from behind a stone wall near Buckman’s Tavern. We will never know who fired the first shot, but it was a spark that lit a world war.</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800207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936"/>
                </a:solidFill>
                <a:effectLst/>
                <a:latin typeface="Georgia" panose="02040502050405020303" pitchFamily="18" charset="0"/>
              </a:rPr>
              <a:t>Order was restored soon after and with the arrival of the rest of Smith’s column, the light infantry fired a victory volley before resuming the march on to Concord. </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3754055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F114C-7150-155C-F047-B66FC6ACF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922FF-570F-A0C6-A671-78CDFDEE7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58579-6BBA-4477-9007-BA5996A7C808}"/>
              </a:ext>
            </a:extLst>
          </p:cNvPr>
          <p:cNvSpPr>
            <a:spLocks noGrp="1"/>
          </p:cNvSpPr>
          <p:nvPr>
            <p:ph type="body" idx="1"/>
          </p:nvPr>
        </p:nvSpPr>
        <p:spPr/>
        <p:txBody>
          <a:bodyPr/>
          <a:lstStyle/>
          <a:p>
            <a:r>
              <a:rPr lang="en-US" dirty="0"/>
              <a:t>Extra Resources:</a:t>
            </a:r>
          </a:p>
          <a:p>
            <a:r>
              <a:rPr lang="en-US" dirty="0"/>
              <a:t>James Barrett: https://www.battlefields.org/learn/biographies/james-barrett</a:t>
            </a:r>
          </a:p>
          <a:p>
            <a:pPr algn="l" fontAlgn="base">
              <a:spcAft>
                <a:spcPts val="1125"/>
              </a:spcAft>
            </a:pPr>
            <a:r>
              <a:rPr lang="en-US" b="0" i="0" dirty="0">
                <a:solidFill>
                  <a:srgbClr val="3C3936"/>
                </a:solidFill>
                <a:effectLst/>
                <a:latin typeface="Georgia" panose="02040502050405020303" pitchFamily="18" charset="0"/>
              </a:rPr>
              <a:t>Through a network of </a:t>
            </a:r>
            <a:r>
              <a:rPr lang="en-US" b="0" i="0" u="none" strike="noStrike" dirty="0">
                <a:solidFill>
                  <a:srgbClr val="9C0202"/>
                </a:solidFill>
                <a:effectLst/>
                <a:latin typeface="inherit"/>
                <a:hlinkClick r:id="rId3"/>
              </a:rPr>
              <a:t>informants and midnight messengers</a:t>
            </a:r>
            <a:r>
              <a:rPr lang="en-US" b="0" i="0" dirty="0">
                <a:solidFill>
                  <a:srgbClr val="3C3936"/>
                </a:solidFill>
                <a:effectLst/>
                <a:latin typeface="Georgia" panose="02040502050405020303" pitchFamily="18" charset="0"/>
              </a:rPr>
              <a:t> word reached Concord in the early morning of April 19 that a British force had left Boston and was known to be heading for Concord to seize the cannons and other military supplies. Anticipating this, Barrett had already moved the cannons to Groton, a village nearly twenty miles away. He and the other farmers made sure the other military supplies were hidden. Barrett used pine boughs and garden furrows to conceal the supplies that remained on his property and left a few old gun carriages in his barn. </a:t>
            </a:r>
          </a:p>
          <a:p>
            <a:pPr algn="l" fontAlgn="base">
              <a:spcAft>
                <a:spcPts val="1125"/>
              </a:spcAft>
            </a:pPr>
            <a:r>
              <a:rPr lang="en-US" b="0" i="0" dirty="0">
                <a:solidFill>
                  <a:srgbClr val="3C3936"/>
                </a:solidFill>
                <a:effectLst/>
                <a:latin typeface="Georgia" panose="02040502050405020303" pitchFamily="18" charset="0"/>
              </a:rPr>
              <a:t>On April 19, 1775, approximately 700 British troops arrived in Concord. They had already met resistance from local militia at </a:t>
            </a:r>
            <a:r>
              <a:rPr lang="en-US" b="0" i="0" u="none" strike="noStrike" dirty="0">
                <a:solidFill>
                  <a:srgbClr val="9C0202"/>
                </a:solidFill>
                <a:effectLst/>
                <a:latin typeface="inherit"/>
                <a:hlinkClick r:id="rId4"/>
              </a:rPr>
              <a:t>Lexington</a:t>
            </a:r>
            <a:r>
              <a:rPr lang="en-US" b="0" i="0" dirty="0">
                <a:solidFill>
                  <a:srgbClr val="3C3936"/>
                </a:solidFill>
                <a:effectLst/>
                <a:latin typeface="Georgia" panose="02040502050405020303" pitchFamily="18" charset="0"/>
              </a:rPr>
              <a:t> during their march and shots had been fired. </a:t>
            </a:r>
            <a:r>
              <a:rPr lang="en-US" b="0" i="0" u="none" strike="noStrike" dirty="0">
                <a:solidFill>
                  <a:srgbClr val="9C0202"/>
                </a:solidFill>
                <a:effectLst/>
                <a:latin typeface="inherit"/>
                <a:hlinkClick r:id="rId5"/>
              </a:rPr>
              <a:t>Colonel Smith</a:t>
            </a:r>
            <a:r>
              <a:rPr lang="en-US" b="0" i="0" dirty="0">
                <a:solidFill>
                  <a:srgbClr val="3C3936"/>
                </a:solidFill>
                <a:effectLst/>
                <a:latin typeface="Georgia" panose="02040502050405020303" pitchFamily="18" charset="0"/>
              </a:rPr>
              <a:t>, commanding the British expedition, sent about 120 soldiers the additional two miles from the village of Concord to Barrett’s farm. Colonel Barrett was not there, having already joined the gathering militia companies. Mrs. Barrett met the British soldiers, told them they would not find military supplies on the farm, but gave them permission to search. The Redcoats found the old gun carriages but no cannon, and they missed the concealed supplies in the field furrows. Meanwhile, several officers asked Mrs. Barrett to make breakfast. She gave them food and refused pay, quoting her religious conviction to feed an enemy if he is hungry.</a:t>
            </a:r>
          </a:p>
          <a:p>
            <a:pPr algn="l" fontAlgn="base">
              <a:spcAft>
                <a:spcPts val="1125"/>
              </a:spcAft>
            </a:pPr>
            <a:r>
              <a:rPr lang="en-US" b="0" i="0" dirty="0">
                <a:solidFill>
                  <a:srgbClr val="3C3936"/>
                </a:solidFill>
                <a:effectLst/>
                <a:latin typeface="Georgia" panose="02040502050405020303" pitchFamily="18" charset="0"/>
              </a:rPr>
              <a:t>While the detachment of British soldiers searched Barrett’s farm and talked with Mrs. Barrett, the colonel and other militia officers moved to </a:t>
            </a:r>
            <a:r>
              <a:rPr lang="en-US" b="0" i="0" u="none" strike="noStrike" dirty="0">
                <a:solidFill>
                  <a:srgbClr val="9C0202"/>
                </a:solidFill>
                <a:effectLst/>
                <a:latin typeface="inherit"/>
                <a:hlinkClick r:id="rId6"/>
              </a:rPr>
              <a:t>Old North Bridge</a:t>
            </a:r>
            <a:r>
              <a:rPr lang="en-US" b="0" i="0" dirty="0">
                <a:solidFill>
                  <a:srgbClr val="3C3936"/>
                </a:solidFill>
                <a:effectLst/>
                <a:latin typeface="Georgia" panose="02040502050405020303" pitchFamily="18" charset="0"/>
              </a:rPr>
              <a:t>, leaving the village in British hands for the moment. Eyewitnesses remembered that Colonel Barrett wore a leather miller’s apron over his worn clothing and carried a naval cutlass as he led the assembled farmers, innkeepers and tradesmen. He kept order and told the militiamen not to fire unless the British shot first. </a:t>
            </a:r>
          </a:p>
          <a:p>
            <a:pPr algn="l" fontAlgn="base">
              <a:spcAft>
                <a:spcPts val="1125"/>
              </a:spcAft>
            </a:pPr>
            <a:r>
              <a:rPr lang="en-US" b="0" i="0" dirty="0">
                <a:solidFill>
                  <a:srgbClr val="3C3936"/>
                </a:solidFill>
                <a:effectLst/>
                <a:latin typeface="Georgia" panose="02040502050405020303" pitchFamily="18" charset="0"/>
              </a:rPr>
              <a:t>Finding few supplies in Concord, more British soldiers were sent toward Old North Bridge and the Barrett Farm to join the contingent that had already been ordered there. However, this time Barrett and the other American officers opposed the British movements. Shots were fired at the bridge, and the British fell back. The sent-out groups of British soldiers rejoined their main body in Concord, and the expedition headed back toward Lexington and Boston, facing ambushes and fighting along the way. </a:t>
            </a:r>
          </a:p>
          <a:p>
            <a:pPr algn="l" fontAlgn="base">
              <a:spcAft>
                <a:spcPts val="1125"/>
              </a:spcAft>
            </a:pPr>
            <a:r>
              <a:rPr lang="en-US" b="0" i="0" dirty="0">
                <a:solidFill>
                  <a:srgbClr val="3C3936"/>
                </a:solidFill>
                <a:effectLst/>
                <a:latin typeface="inherit"/>
              </a:rPr>
              <a:t>James Barrett’s farm and leadership were at the center of fateful events in April 1775 as the American Revolution began.</a:t>
            </a:r>
            <a:endParaRPr lang="en-US" b="0" i="0" dirty="0">
              <a:solidFill>
                <a:srgbClr val="3C3936"/>
              </a:solidFill>
              <a:effectLst/>
              <a:latin typeface="Georgia" panose="02040502050405020303" pitchFamily="18" charset="0"/>
            </a:endParaRPr>
          </a:p>
          <a:p>
            <a:endParaRPr lang="en-US" dirty="0"/>
          </a:p>
          <a:p>
            <a:endParaRPr lang="en-US" dirty="0"/>
          </a:p>
        </p:txBody>
      </p:sp>
      <p:sp>
        <p:nvSpPr>
          <p:cNvPr id="4" name="Slide Number Placeholder 3">
            <a:extLst>
              <a:ext uri="{FF2B5EF4-FFF2-40B4-BE49-F238E27FC236}">
                <a16:creationId xmlns:a16="http://schemas.microsoft.com/office/drawing/2014/main" id="{3CD22808-93D8-815E-9466-3CEC02D31101}"/>
              </a:ext>
            </a:extLst>
          </p:cNvPr>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187085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009FC-085E-B425-9029-FA0181637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4C002-76DE-B0F0-443C-42B375E7D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CC35B-DB30-E4D6-8CF1-649912C03E31}"/>
              </a:ext>
            </a:extLst>
          </p:cNvPr>
          <p:cNvSpPr>
            <a:spLocks noGrp="1"/>
          </p:cNvSpPr>
          <p:nvPr>
            <p:ph type="body" idx="1"/>
          </p:nvPr>
        </p:nvSpPr>
        <p:spPr/>
        <p:txBody>
          <a:bodyPr/>
          <a:lstStyle/>
          <a:p>
            <a:r>
              <a:rPr lang="en-US" dirty="0"/>
              <a:t>Extra Resources:</a:t>
            </a:r>
          </a:p>
          <a:p>
            <a:r>
              <a:rPr lang="en-US" dirty="0"/>
              <a:t>10 Facts: Battles of Lexington and Concord: https://www.battlefields.org/learn/articles/10-facts-battles-lexington-and-concord</a:t>
            </a:r>
          </a:p>
          <a:p>
            <a:r>
              <a:rPr lang="en-US" dirty="0"/>
              <a:t>The Shot Heard ‘Round The World: https://www.battlefields.org/learn/articles/shot-heard-round-world</a:t>
            </a:r>
          </a:p>
          <a:p>
            <a:pPr algn="l" fontAlgn="base">
              <a:spcAft>
                <a:spcPts val="1125"/>
              </a:spcAft>
            </a:pPr>
            <a:r>
              <a:rPr lang="en-US" b="0" i="0" dirty="0">
                <a:solidFill>
                  <a:srgbClr val="3C3936"/>
                </a:solidFill>
                <a:effectLst/>
                <a:latin typeface="Georgia" panose="02040502050405020303" pitchFamily="18" charset="0"/>
              </a:rPr>
              <a:t>With smoke wafting in the air, the Patriots feared that the British were burning the town in retribution for the gathering of military accouterments. Yet, in actuality, the smoke billowing was from a fire that was being suppressed. The British soldiers had stacked their arms and conducted a pail-brigade, handing buckets of water down the line, to extinguish flames that had jumped from a pile of artillery carriages being burnt to a residence in Concord.  </a:t>
            </a:r>
          </a:p>
          <a:p>
            <a:pPr algn="l" fontAlgn="base">
              <a:spcAft>
                <a:spcPts val="1125"/>
              </a:spcAft>
            </a:pPr>
            <a:r>
              <a:rPr lang="en-US" b="0" i="0" dirty="0">
                <a:solidFill>
                  <a:srgbClr val="3C3936"/>
                </a:solidFill>
                <a:effectLst/>
                <a:latin typeface="Georgia" panose="02040502050405020303" pitchFamily="18" charset="0"/>
              </a:rPr>
              <a:t>As the commanders decided on a course of action, the men continued to murmur and gesture towards the smoke on the horizon. Captain William Smith of Lincoln, Massachusetts, voiced that his men were ready to evict the British from Concord. Isaac Davis, captain of militia from Acton, lent his voice in favor of a forward movement; “I haven’t a man who is afraid to go.”  </a:t>
            </a:r>
          </a:p>
          <a:p>
            <a:pPr algn="l" fontAlgn="base">
              <a:spcAft>
                <a:spcPts val="1125"/>
              </a:spcAft>
            </a:pPr>
            <a:r>
              <a:rPr lang="en-US" b="0" i="0" dirty="0">
                <a:solidFill>
                  <a:srgbClr val="3C3936"/>
                </a:solidFill>
                <a:effectLst/>
                <a:latin typeface="Georgia" panose="02040502050405020303" pitchFamily="18" charset="0"/>
              </a:rPr>
              <a:t>Colonel Barrett, 64 years young that April day, turned to the men behind him on that hillside and ordered them to load their muskets. He implored the men to not fire first, but if fired upon, “to fire as fast as we could,” as was how one militiaman remembered. With these final preparations and instructions passed to the various units, Barrett led the men down the hill.  </a:t>
            </a:r>
          </a:p>
          <a:p>
            <a:pPr algn="l" fontAlgn="base">
              <a:spcAft>
                <a:spcPts val="1125"/>
              </a:spcAft>
            </a:pPr>
            <a:r>
              <a:rPr lang="en-US" b="0" i="0" dirty="0">
                <a:solidFill>
                  <a:srgbClr val="3C3936"/>
                </a:solidFill>
                <a:effectLst/>
                <a:latin typeface="Georgia" panose="02040502050405020303" pitchFamily="18" charset="0"/>
              </a:rPr>
              <a:t>As the militia and minutemen tried to cover the open ground toward the North Bridge as quickly as possible, precision in battle line formation suffered. The British, seeing the advance, retreated to a position across the bridge on the town side.  </a:t>
            </a:r>
          </a:p>
          <a:p>
            <a:pPr algn="l" fontAlgn="base">
              <a:spcAft>
                <a:spcPts val="1125"/>
              </a:spcAft>
            </a:pPr>
            <a:r>
              <a:rPr lang="en-US" b="0" i="0" dirty="0">
                <a:solidFill>
                  <a:srgbClr val="3C3936"/>
                </a:solidFill>
                <a:effectLst/>
                <a:latin typeface="Georgia" panose="02040502050405020303" pitchFamily="18" charset="0"/>
              </a:rPr>
              <a:t>This movement excited Major Buttrick, who believed their force could get across the bridge “If we were all of his mind he would drive them [the British] away from the bridge, they should not tear it up,” as he instructed the men around him. The men who heard him consented, in one unified voice. The minutemen from Acton, the only unit with bayonets and cartridge boxes, were in the lead at this juncture.  </a:t>
            </a:r>
          </a:p>
          <a:p>
            <a:pPr algn="l" fontAlgn="base">
              <a:spcAft>
                <a:spcPts val="1125"/>
              </a:spcAft>
            </a:pPr>
            <a:r>
              <a:rPr lang="en-US" b="0" i="0" dirty="0">
                <a:solidFill>
                  <a:srgbClr val="3C3936"/>
                </a:solidFill>
                <a:effectLst/>
                <a:latin typeface="Georgia" panose="02040502050405020303" pitchFamily="18" charset="0"/>
              </a:rPr>
              <a:t>British Captain Laurie, in charge of the 115 men in the three companies, gave the command to move into “street firing” formation to allow for uninterrupted firing, as one row would fire, then melt to the flanks of the one behind, which would then fire, and do the same behind the third row, and so on until the field was taken or given up.  </a:t>
            </a:r>
          </a:p>
          <a:p>
            <a:pPr algn="l" fontAlgn="base">
              <a:spcAft>
                <a:spcPts val="1125"/>
              </a:spcAft>
            </a:pPr>
            <a:r>
              <a:rPr lang="en-US" b="0" i="0" dirty="0">
                <a:solidFill>
                  <a:srgbClr val="3C3936"/>
                </a:solidFill>
                <a:effectLst/>
                <a:latin typeface="Georgia" panose="02040502050405020303" pitchFamily="18" charset="0"/>
              </a:rPr>
              <a:t>On came the militia, muskets held mostly at the trail in their left hands, the stocks barely above the ground. After descending the hill, the men’s route had consumed the curvature of the topography, reaching a causeway, and then headed east along the Concord River toward the North Bridge. Captain Laurie was still scrambling to get the three companies into the right formation, since, being from various units, the men had not worked with each other prior to being put together for this advance into the Massachusetts countryside.  </a:t>
            </a:r>
          </a:p>
          <a:p>
            <a:pPr algn="l" fontAlgn="base">
              <a:spcAft>
                <a:spcPts val="1125"/>
              </a:spcAft>
            </a:pPr>
            <a:r>
              <a:rPr lang="en-US" b="0" i="0" dirty="0">
                <a:solidFill>
                  <a:srgbClr val="3C3936"/>
                </a:solidFill>
                <a:effectLst/>
                <a:latin typeface="Georgia" panose="02040502050405020303" pitchFamily="18" charset="0"/>
              </a:rPr>
              <a:t>And then, a musket discharge reverberated. Captain Laurie snapped his head around and noticed one of his men had fired. The now-famous “shot heard around the </a:t>
            </a:r>
            <a:r>
              <a:rPr lang="en-US" b="0" i="0" dirty="0" err="1">
                <a:solidFill>
                  <a:srgbClr val="3C3936"/>
                </a:solidFill>
                <a:effectLst/>
                <a:latin typeface="Georgia" panose="02040502050405020303" pitchFamily="18" charset="0"/>
              </a:rPr>
              <a:t>the</a:t>
            </a:r>
            <a:r>
              <a:rPr lang="en-US" b="0" i="0" dirty="0">
                <a:solidFill>
                  <a:srgbClr val="3C3936"/>
                </a:solidFill>
                <a:effectLst/>
                <a:latin typeface="Georgia" panose="02040502050405020303" pitchFamily="18" charset="0"/>
              </a:rPr>
              <a:t> world” had been discharged.  </a:t>
            </a:r>
          </a:p>
          <a:p>
            <a:pPr algn="l" fontAlgn="base">
              <a:spcAft>
                <a:spcPts val="1125"/>
              </a:spcAft>
            </a:pPr>
            <a:r>
              <a:rPr lang="en-US" b="0" i="0" dirty="0">
                <a:solidFill>
                  <a:srgbClr val="3C3936"/>
                </a:solidFill>
                <a:effectLst/>
                <a:latin typeface="Georgia" panose="02040502050405020303" pitchFamily="18" charset="0"/>
              </a:rPr>
              <a:t>Two more British soldiers squeezed their triggers. These three shots were followed by a ragged volley from the front rank of redcoats. Though most of the rounds went high, a few of the rounds struck home. One instantly killed Captain Davis as a bullet pierced his chest. Private Abner Hosmer, an Acton minuteman, also died when a bullet penetrated his skull. The militia and minutemen were within 50 yards of the North Bridge. </a:t>
            </a:r>
          </a:p>
          <a:p>
            <a:pPr algn="l" fontAlgn="base">
              <a:spcAft>
                <a:spcPts val="1125"/>
              </a:spcAft>
            </a:pPr>
            <a:r>
              <a:rPr lang="en-US" b="0" i="0" dirty="0">
                <a:solidFill>
                  <a:srgbClr val="3C3936"/>
                </a:solidFill>
                <a:effectLst/>
                <a:latin typeface="Georgia" panose="02040502050405020303" pitchFamily="18" charset="0"/>
              </a:rPr>
              <a:t>Above the resounding din of the British muskets, Major Buttrick’s voice could be heard: </a:t>
            </a:r>
          </a:p>
          <a:p>
            <a:pPr algn="l" fontAlgn="base">
              <a:spcAft>
                <a:spcPts val="1125"/>
              </a:spcAft>
            </a:pPr>
            <a:r>
              <a:rPr lang="en-US" b="0" i="0" dirty="0">
                <a:solidFill>
                  <a:srgbClr val="3C3936"/>
                </a:solidFill>
                <a:effectLst/>
                <a:latin typeface="Georgia" panose="02040502050405020303" pitchFamily="18" charset="0"/>
              </a:rPr>
              <a:t>“Fire, fellow soldiers, for God’s sake fire!”  </a:t>
            </a:r>
          </a:p>
          <a:p>
            <a:pPr algn="l" fontAlgn="base">
              <a:spcAft>
                <a:spcPts val="1125"/>
              </a:spcAft>
            </a:pPr>
            <a:r>
              <a:rPr lang="en-US" b="0" i="0" dirty="0">
                <a:solidFill>
                  <a:srgbClr val="3C3936"/>
                </a:solidFill>
                <a:effectLst/>
                <a:latin typeface="Georgia" panose="02040502050405020303" pitchFamily="18" charset="0"/>
              </a:rPr>
              <a:t>The order rippled through the ranks and the men halted, brought muskets to shoulders, and squeezed triggers. Bullets ripped through the British ranks, striking four officers and killing three privates and wounding five others. Pandemonium erupted in the British lines, and the men hastily retreated toward town.  </a:t>
            </a:r>
          </a:p>
          <a:p>
            <a:pPr algn="l" fontAlgn="base">
              <a:spcAft>
                <a:spcPts val="1125"/>
              </a:spcAft>
            </a:pPr>
            <a:r>
              <a:rPr lang="en-US" b="0" i="0" dirty="0">
                <a:solidFill>
                  <a:srgbClr val="3C3936"/>
                </a:solidFill>
                <a:effectLst/>
                <a:latin typeface="Georgia" panose="02040502050405020303" pitchFamily="18" charset="0"/>
              </a:rPr>
              <a:t>As the action unfolded over the wooden span, the four companies that were dispatched to recover the military supplies headed back toward Concord. Colonel Barrett displayed his tactical adeptness by splitting his force in two, with the militia staying on the west side of the North Bridge and Major Buttrick leading the minutemen across the North Bridge to a defensive position. Proceeding out of the town were British reinforcements under Lieutenant Colonel Smith. One look at Buttrick’s minutemen manning the stonewall convinced the British commander to order a countermarch back to the town proper.  </a:t>
            </a:r>
          </a:p>
          <a:p>
            <a:pPr algn="l" fontAlgn="base">
              <a:spcAft>
                <a:spcPts val="1125"/>
              </a:spcAft>
            </a:pPr>
            <a:r>
              <a:rPr lang="en-US" b="0" i="0" dirty="0">
                <a:solidFill>
                  <a:srgbClr val="3C3936"/>
                </a:solidFill>
                <a:effectLst/>
                <a:latin typeface="Georgia" panose="02040502050405020303" pitchFamily="18" charset="0"/>
              </a:rPr>
              <a:t>Coming from the other direction, Captain Parson’s command passed by the Massachusetts men, who remained eerily silent, guns ready, but not cocked. Upon the return of the British soldiers from Barrett’s homestead, Lt. Col. Smith ordered the entire British command back toward Boston, twenty-soon-to-be-hellish miles away.  </a:t>
            </a:r>
          </a:p>
          <a:p>
            <a:endParaRPr lang="en-US" dirty="0"/>
          </a:p>
        </p:txBody>
      </p:sp>
      <p:sp>
        <p:nvSpPr>
          <p:cNvPr id="4" name="Slide Number Placeholder 3">
            <a:extLst>
              <a:ext uri="{FF2B5EF4-FFF2-40B4-BE49-F238E27FC236}">
                <a16:creationId xmlns:a16="http://schemas.microsoft.com/office/drawing/2014/main" id="{DFDC9EEB-3B7F-AA67-E9CE-4C9AB18C2FBF}"/>
              </a:ext>
            </a:extLst>
          </p:cNvPr>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157121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Aft>
                <a:spcPts val="1125"/>
              </a:spcAft>
            </a:pPr>
            <a:r>
              <a:rPr lang="en-US" b="0" i="0" dirty="0">
                <a:solidFill>
                  <a:srgbClr val="3C3936"/>
                </a:solidFill>
                <a:effectLst/>
                <a:latin typeface="Georgia" panose="02040502050405020303" pitchFamily="18" charset="0"/>
              </a:rPr>
              <a:t> Lt. Col. Smith ordered the entire British command back toward Boston, twenty-soon-to-be-hellish miles away.  </a:t>
            </a:r>
          </a:p>
          <a:p>
            <a:pPr algn="l" fontAlgn="base">
              <a:spcAft>
                <a:spcPts val="1125"/>
              </a:spcAft>
            </a:pPr>
            <a:r>
              <a:rPr lang="en-US" b="0" i="0" dirty="0">
                <a:solidFill>
                  <a:srgbClr val="3C3936"/>
                </a:solidFill>
                <a:effectLst/>
                <a:latin typeface="Georgia" panose="02040502050405020303" pitchFamily="18" charset="0"/>
              </a:rPr>
              <a:t>Thus, the “shot heard around the world” faded into the history books, as more shots, many more, would be fired in the ensuing hours as the British were harried back to the safety of the environs of Boston. Standing within view of the North Bridge was The Old Manse, constructed in 1770 for Reverend William Emerson, who witnessed the actions of April 19, 1775. His grandson, in 1837, the writer and poet, Ralph Waldo Emerson ended the first stanza of the “Concord Hymn” with the line: </a:t>
            </a:r>
          </a:p>
          <a:p>
            <a:pPr algn="l" fontAlgn="base">
              <a:spcAft>
                <a:spcPts val="1125"/>
              </a:spcAft>
            </a:pPr>
            <a:r>
              <a:rPr lang="en-US" b="0" i="1" dirty="0">
                <a:solidFill>
                  <a:srgbClr val="3C3936"/>
                </a:solidFill>
                <a:effectLst/>
                <a:latin typeface="inherit"/>
              </a:rPr>
              <a:t>“And fired the shot heard round the world.”  </a:t>
            </a:r>
            <a:endParaRPr lang="en-US" b="0" i="0" dirty="0">
              <a:solidFill>
                <a:srgbClr val="3C3936"/>
              </a:solidFill>
              <a:effectLst/>
              <a:latin typeface="Georgia" panose="02040502050405020303" pitchFamily="18" charset="0"/>
            </a:endParaRPr>
          </a:p>
          <a:p>
            <a:pPr algn="l" fontAlgn="base">
              <a:spcAft>
                <a:spcPts val="1125"/>
              </a:spcAft>
            </a:pPr>
            <a:r>
              <a:rPr lang="en-US" b="0" i="0" dirty="0">
                <a:solidFill>
                  <a:srgbClr val="3C3936"/>
                </a:solidFill>
                <a:effectLst/>
                <a:latin typeface="Georgia" panose="02040502050405020303" pitchFamily="18" charset="0"/>
              </a:rPr>
              <a:t>Although not uttered at the time of the engagement in April 1775, the “shot” marked the turning point of the fracas between the American Colonies and Great Britain. With shots fired, there was no turning back, and that evening the British found themselves trapped in Boston. Within months, George Washington, a Virginian, would be elected commander of the Continental Army. Six years and six months later, the British surrendered at Yorktown, Virginia, which marked the unofficial end of the American Revolution. Two years after that, the Treaty of Paris was signed between the two initial warring parties and American ally France.  </a:t>
            </a:r>
          </a:p>
          <a:p>
            <a:pPr algn="l" fontAlgn="base">
              <a:spcAft>
                <a:spcPts val="1125"/>
              </a:spcAft>
            </a:pPr>
            <a:r>
              <a:rPr lang="en-US" b="0" i="0" dirty="0">
                <a:solidFill>
                  <a:srgbClr val="3C3936"/>
                </a:solidFill>
                <a:effectLst/>
                <a:latin typeface="Georgia" panose="02040502050405020303" pitchFamily="18" charset="0"/>
              </a:rPr>
              <a:t>The actions at Concord, at Lexington earlier that same day, and along the stretch of Massachusetts countryside now remembered simply as “Battle Road” were the “shots heard round the world” transitioned the war of words to one of bullets and the long trek to American independence.  </a:t>
            </a:r>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4148709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936"/>
                </a:solidFill>
                <a:effectLst/>
                <a:latin typeface="Georgia" panose="02040502050405020303" pitchFamily="18" charset="0"/>
              </a:rPr>
              <a:t>Nearly 130 colonial militiamen and Regulars were killed on April 19, 1775. The fighting along the “Battle Road” grew bloody as the Regulars marched from Concord towards Lexington and back to Boston. But the bloodiest and fiercest fighting took place in </a:t>
            </a:r>
            <a:r>
              <a:rPr lang="en-US" b="0" i="0" dirty="0" err="1">
                <a:solidFill>
                  <a:srgbClr val="3C3936"/>
                </a:solidFill>
                <a:effectLst/>
                <a:latin typeface="Georgia" panose="02040502050405020303" pitchFamily="18" charset="0"/>
              </a:rPr>
              <a:t>Menotomy</a:t>
            </a:r>
            <a:r>
              <a:rPr lang="en-US" b="0" i="0" dirty="0">
                <a:solidFill>
                  <a:srgbClr val="3C3936"/>
                </a:solidFill>
                <a:effectLst/>
                <a:latin typeface="Georgia" panose="02040502050405020303" pitchFamily="18" charset="0"/>
              </a:rPr>
              <a:t> (modern-day Arlington) along modern-day Massachusetts Avenue.  Here the fighting became hand to hand and brutal. Harassed for miles, British soldiers began to go house to house clearing families from the buildings along the road. In the fighting in this stretch, nearly 25 colonists and 40 British regulars were killed, half the day’s death count.</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2990750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a:t>
            </a:r>
          </a:p>
          <a:p>
            <a:r>
              <a:rPr lang="en-US" dirty="0"/>
              <a:t>Parker’s Revenge: https://www.battlefields.org/learn/articles/significance-parkers-revenge</a:t>
            </a:r>
          </a:p>
          <a:p>
            <a:pPr algn="l" fontAlgn="base">
              <a:spcAft>
                <a:spcPts val="1125"/>
              </a:spcAft>
            </a:pPr>
            <a:r>
              <a:rPr lang="en-US" b="0" i="0" dirty="0">
                <a:solidFill>
                  <a:srgbClr val="3C3936"/>
                </a:solidFill>
                <a:effectLst/>
                <a:latin typeface="Georgia" panose="02040502050405020303" pitchFamily="18" charset="0"/>
              </a:rPr>
              <a:t>The battle ground at “Parker’s Revenge” is one of the most important sites along the Battle Road, the route of the British retreat from Concord toward Boston on the afternoon of April 19, 1775. The British had failed to find a large quantity of arms at Concord. News of the British expedition and of the deaths of militiamen on the </a:t>
            </a:r>
            <a:r>
              <a:rPr lang="en-US" b="0" i="0" u="none" strike="noStrike" dirty="0">
                <a:solidFill>
                  <a:srgbClr val="9C0202"/>
                </a:solidFill>
                <a:effectLst/>
                <a:latin typeface="inherit"/>
                <a:hlinkClick r:id="rId3"/>
              </a:rPr>
              <a:t>Lexington Green</a:t>
            </a:r>
            <a:r>
              <a:rPr lang="en-US" b="0" i="0" dirty="0">
                <a:solidFill>
                  <a:srgbClr val="3C3936"/>
                </a:solidFill>
                <a:effectLst/>
                <a:latin typeface="Georgia" panose="02040502050405020303" pitchFamily="18" charset="0"/>
              </a:rPr>
              <a:t> had spread across eastern Massachusetts. By noon, when the British began their march from Concord, the countryside was filled with angry militia companies.</a:t>
            </a:r>
          </a:p>
          <a:p>
            <a:pPr algn="l" fontAlgn="base">
              <a:spcAft>
                <a:spcPts val="1125"/>
              </a:spcAft>
            </a:pPr>
            <a:r>
              <a:rPr lang="en-US" b="0" i="0" dirty="0">
                <a:solidFill>
                  <a:srgbClr val="3C3936"/>
                </a:solidFill>
                <a:effectLst/>
                <a:latin typeface="Georgia" panose="02040502050405020303" pitchFamily="18" charset="0"/>
              </a:rPr>
              <a:t>As the British made their way from Concord back toward Lexington — about eight miles by a narrow road that wound past farms and pastures dotted with rocks and crossed by ditches and stone walls — American militia companies used country paths to intercept and ambush the enemy. A British ensign later wrote: “all the hills on each side of us were covered with rebels.”  Americans fired on the British column at Merriam’s Corner, then at Brooks Hill, and a nameless turn in the road that became known as the Bloody Curve.</a:t>
            </a:r>
          </a:p>
          <a:p>
            <a:pPr algn="l" fontAlgn="base">
              <a:spcAft>
                <a:spcPts val="1125"/>
              </a:spcAft>
            </a:pPr>
            <a:r>
              <a:rPr lang="en-US" b="0" i="0" dirty="0">
                <a:solidFill>
                  <a:srgbClr val="3C3936"/>
                </a:solidFill>
                <a:effectLst/>
                <a:latin typeface="Georgia" panose="02040502050405020303" pitchFamily="18" charset="0"/>
              </a:rPr>
              <a:t>As the British column reached the line between the towns of Lincoln and Lexington, Capt. </a:t>
            </a:r>
            <a:r>
              <a:rPr lang="en-US" b="0" i="0" u="none" strike="noStrike" dirty="0">
                <a:solidFill>
                  <a:srgbClr val="9C0202"/>
                </a:solidFill>
                <a:effectLst/>
                <a:latin typeface="inherit"/>
                <a:hlinkClick r:id="rId4"/>
              </a:rPr>
              <a:t>John Parker</a:t>
            </a:r>
            <a:r>
              <a:rPr lang="en-US" b="0" i="0" dirty="0">
                <a:solidFill>
                  <a:srgbClr val="3C3936"/>
                </a:solidFill>
                <a:effectLst/>
                <a:latin typeface="Georgia" panose="02040502050405020303" pitchFamily="18" charset="0"/>
              </a:rPr>
              <a:t> and his Lexington militia were waiting for them. Parker’s company included men who had fought that morning on Lexington Green. Some wore bandages stiffened from the blood of wounds they had suffered in the morning, and they were anxious to revenge themselves and their dead neighbors. Parker’s men confronted the British on a rocky hillside. Waiting until the British were close, they opened fire. The British were staggered, then charged the hill. Parker's men shot down several Regulars before retreating, and lost men of their own. Jedediah Munroe, who had been wounded on the Lexington Green at dawn, was killed.</a:t>
            </a:r>
          </a:p>
          <a:p>
            <a:pPr algn="l" fontAlgn="base">
              <a:spcAft>
                <a:spcPts val="1125"/>
              </a:spcAft>
            </a:pPr>
            <a:r>
              <a:rPr lang="en-US" b="0" i="0" dirty="0">
                <a:solidFill>
                  <a:srgbClr val="3C3936"/>
                </a:solidFill>
                <a:effectLst/>
                <a:latin typeface="Georgia" panose="02040502050405020303" pitchFamily="18" charset="0"/>
              </a:rPr>
              <a:t>At Parker's Revenge, the militia demonstrated the kind of courage and determination that sustained American soldiers through the eight years of the Revolutionary War. Parker’s men had been defeated that morning on the Lexington Green, but after the shock of that first battle, they had reorganized, and had waited bravely for the retreating British to renew the battle.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17</a:t>
            </a:fld>
            <a:endParaRPr lang="en-US"/>
          </a:p>
        </p:txBody>
      </p:sp>
    </p:spTree>
    <p:extLst>
      <p:ext uri="{BB962C8B-B14F-4D97-AF65-F5344CB8AC3E}">
        <p14:creationId xmlns:p14="http://schemas.microsoft.com/office/powerpoint/2010/main" val="3141054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a:t>
            </a:r>
          </a:p>
          <a:p>
            <a:r>
              <a:rPr lang="en-US" dirty="0"/>
              <a:t>Hugh Percy: https://www.battlefields.org/learn/biographies/hugh-percy</a:t>
            </a:r>
          </a:p>
          <a:p>
            <a:r>
              <a:rPr lang="en-US" b="0" i="0" dirty="0">
                <a:solidFill>
                  <a:srgbClr val="3C3936"/>
                </a:solidFill>
                <a:effectLst/>
                <a:latin typeface="Georgia" panose="02040502050405020303" pitchFamily="18" charset="0"/>
              </a:rPr>
              <a:t>On April 19, 1775, a British expedition of about 700 soldiers headed toward Concord, ordered to seize weapons that American militia had near that village. The British soldiers encountered resistance, and shots were exchanged at </a:t>
            </a:r>
            <a:r>
              <a:rPr lang="en-US" b="0" i="0" u="none" strike="noStrike" dirty="0">
                <a:solidFill>
                  <a:srgbClr val="9C0202"/>
                </a:solidFill>
                <a:effectLst/>
                <a:latin typeface="Georgia" panose="02040502050405020303" pitchFamily="18" charset="0"/>
                <a:hlinkClick r:id="rId3"/>
              </a:rPr>
              <a:t>Lexington and later at Concord.</a:t>
            </a:r>
            <a:r>
              <a:rPr lang="en-US" b="0" i="0" dirty="0">
                <a:solidFill>
                  <a:srgbClr val="3C3936"/>
                </a:solidFill>
                <a:effectLst/>
                <a:latin typeface="Georgia" panose="02040502050405020303" pitchFamily="18" charset="0"/>
              </a:rPr>
              <a:t> </a:t>
            </a:r>
            <a:r>
              <a:rPr lang="en-US" b="0" i="0" u="none" strike="noStrike" dirty="0">
                <a:solidFill>
                  <a:srgbClr val="9C0202"/>
                </a:solidFill>
                <a:effectLst/>
                <a:latin typeface="Georgia" panose="02040502050405020303" pitchFamily="18" charset="0"/>
                <a:hlinkClick r:id="rId4"/>
              </a:rPr>
              <a:t>Colonel Francis Smith</a:t>
            </a:r>
            <a:r>
              <a:rPr lang="en-US" b="0" i="0" dirty="0">
                <a:solidFill>
                  <a:srgbClr val="3C3936"/>
                </a:solidFill>
                <a:effectLst/>
                <a:latin typeface="Georgia" panose="02040502050405020303" pitchFamily="18" charset="0"/>
              </a:rPr>
              <a:t> who commanded the expedition sent a message to Boston, asking for reinforcements. Hugh Percy marched more than one thousand soldiers to Lexington, meeting Smith’s troops who had been ambushed as they retreat from Concord. Percy’s hurried arrival with reinforcements and cannon protected Smith’s battered force, but the British retreat continued under attack and ambush from militiamen lining the road to the outskirts of Charlestown and Boston. After fighting back to safety, Percy gave the militia rebels respect, acknowledging they were organized in their resistance and fought well, using terrain to their advantage. </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3032017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Aft>
                <a:spcPts val="1125"/>
              </a:spcAft>
            </a:pPr>
            <a:r>
              <a:rPr lang="en-US" b="0" i="0" dirty="0">
                <a:solidFill>
                  <a:srgbClr val="3C3936"/>
                </a:solidFill>
                <a:effectLst/>
                <a:latin typeface="Georgia" panose="02040502050405020303" pitchFamily="18" charset="0"/>
              </a:rPr>
              <a:t>The British conduct a running fight until they can reach the cover of British guns on ships anchored in the waterways surrounding Boston. The Patriots chase them but, having no clear orders, ultimately let them escape.</a:t>
            </a:r>
          </a:p>
          <a:p>
            <a:pPr algn="l" fontAlgn="base">
              <a:spcAft>
                <a:spcPts val="1125"/>
              </a:spcAft>
            </a:pPr>
            <a:r>
              <a:rPr lang="en-US" b="0" i="0" dirty="0">
                <a:solidFill>
                  <a:srgbClr val="3C3936"/>
                </a:solidFill>
                <a:effectLst/>
                <a:latin typeface="Georgia" panose="02040502050405020303" pitchFamily="18" charset="0"/>
              </a:rPr>
              <a:t>In the wake of Lexington and Concord, Governor Gage finds Boston faced by a huge militia of men who have arrived from throughout New England to fight for liberty. Numbering 20,000, this resolute force will become part of the Continental Army.</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19</a:t>
            </a:fld>
            <a:endParaRPr lang="en-US"/>
          </a:p>
        </p:txBody>
      </p:sp>
    </p:spTree>
    <p:extLst>
      <p:ext uri="{BB962C8B-B14F-4D97-AF65-F5344CB8AC3E}">
        <p14:creationId xmlns:p14="http://schemas.microsoft.com/office/powerpoint/2010/main" val="1952682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a:t>
            </a:r>
          </a:p>
          <a:p>
            <a:r>
              <a:rPr lang="en-US" b="0" i="0" dirty="0">
                <a:solidFill>
                  <a:srgbClr val="3C3936"/>
                </a:solidFill>
                <a:effectLst/>
                <a:latin typeface="Georgia" panose="02040502050405020303" pitchFamily="18" charset="0"/>
              </a:rPr>
              <a:t>After the fighting ended at Lexington and Concord, the Massachusetts Provincial Congress began to take dispositions from those involved in the fighting on April 19, 1775. Colonial leaders were experts in public relations and knew that they needed to control the narrative of the events in Lexington and Concord if they were to succeed in a revolution. They believed that General Gage and the British military were the aggressors and agitators and knew it would be important to portray them as such as they attempted to gain other colonial support within North America. Dozens of these interviews were conducted in the days, weeks, and months after the fighting. Hundreds of pages of transcripts from these interviews are still available today. Likewise, albeit a little later, British authorities took dispositions from their soldiers as well. As the war progressed, both sides spent a lot less time getting testimonies from those involved in battles. These accounts after Lexington and Concord from both sides gives historians a great insight into the events of April 19, 1775, in an otherwise under documented period of history.  </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57001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Print copies and examine this map: https://www.battlefields.org/media/document/38397  </a:t>
            </a:r>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348680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View the Lesson Plan Teaching Guide for links to these Primary Sources, worksheets, and discussion suggestions.</a:t>
            </a:r>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4288038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Always more FREE resources at </a:t>
            </a:r>
            <a:r>
              <a:rPr lang="en-US" dirty="0">
                <a:ea typeface="Calibri"/>
                <a:cs typeface="Calibri"/>
                <a:hlinkClick r:id="rId3"/>
              </a:rPr>
              <a:t>www.battlefields.org</a:t>
            </a:r>
            <a:r>
              <a:rPr lang="en-US" dirty="0">
                <a:ea typeface="Calibri"/>
                <a:cs typeface="Calibri"/>
              </a:rPr>
              <a:t> </a:t>
            </a:r>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352980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F41DF-3E38-D447-7216-F41C53A25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D2552-0116-545B-355E-FDE38AFC8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A5D96-A28C-7A03-80DF-3351A3A7DAE6}"/>
              </a:ext>
            </a:extLst>
          </p:cNvPr>
          <p:cNvSpPr>
            <a:spLocks noGrp="1"/>
          </p:cNvSpPr>
          <p:nvPr>
            <p:ph type="body" idx="1"/>
          </p:nvPr>
        </p:nvSpPr>
        <p:spPr/>
        <p:txBody>
          <a:bodyPr/>
          <a:lstStyle/>
          <a:p>
            <a:r>
              <a:rPr lang="en-US" dirty="0">
                <a:cs typeface="Calibri"/>
              </a:rPr>
              <a:t>Print copies and examine this map: https://www.battlefields.org/learn/maps/battle-lexington-and-concord-british-retreat-april-18-19-1775</a:t>
            </a:r>
          </a:p>
        </p:txBody>
      </p:sp>
      <p:sp>
        <p:nvSpPr>
          <p:cNvPr id="4" name="Slide Number Placeholder 3">
            <a:extLst>
              <a:ext uri="{FF2B5EF4-FFF2-40B4-BE49-F238E27FC236}">
                <a16:creationId xmlns:a16="http://schemas.microsoft.com/office/drawing/2014/main" id="{3F8BDB8D-C568-3BDF-3409-8D8B8213ACFD}"/>
              </a:ext>
            </a:extLst>
          </p:cNvPr>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272892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a:t>
            </a:r>
          </a:p>
          <a:p>
            <a:r>
              <a:rPr lang="en-US" dirty="0"/>
              <a:t>Boston Massacre: https://www.battlefields.org/learn/articles/boston-massacre</a:t>
            </a:r>
          </a:p>
          <a:p>
            <a:r>
              <a:rPr lang="en-US" dirty="0"/>
              <a:t>Boston Tea Party: https://www.battlefields.org/learn/topics/boston-tea-party</a:t>
            </a:r>
          </a:p>
          <a:p>
            <a:r>
              <a:rPr lang="en-US" dirty="0"/>
              <a:t>The British Army in Boston: https://www.battlefields.org/learn/articles/british-army-boston</a:t>
            </a:r>
          </a:p>
          <a:p>
            <a:r>
              <a:rPr lang="en-US" dirty="0"/>
              <a:t>Who were the Sons of Liberty?: https://www.battlefields.org/learn/articles/who-were-sons-liberty</a:t>
            </a:r>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313179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pPr algn="l" fontAlgn="base">
              <a:spcAft>
                <a:spcPts val="1125"/>
              </a:spcAft>
            </a:pPr>
            <a:r>
              <a:rPr lang="en-US" b="0" i="0" dirty="0">
                <a:solidFill>
                  <a:srgbClr val="3C3936"/>
                </a:solidFill>
                <a:effectLst/>
                <a:latin typeface="Georgia" panose="02040502050405020303" pitchFamily="18" charset="0"/>
              </a:rPr>
              <a:t>Paul Revere, William Dawes, and Samuel Prescott had alerted the towns of Lexington and Concord early that morning with the reports that the “regulars,” term for British Redcoats, were on the march from Boston. The warning reached John Hancock and Samuel Adams in Lexington who escaped, as the belief of Dr. Joseph Warren, part of the Committee of Correspondence and still residing in Boston, and according to him the British Army may have marched out of Boston to seek their arrest.  </a:t>
            </a:r>
          </a:p>
          <a:p>
            <a:pPr algn="l" fontAlgn="base">
              <a:spcAft>
                <a:spcPts val="1125"/>
              </a:spcAft>
            </a:pPr>
            <a:r>
              <a:rPr lang="en-US" b="0" i="0" dirty="0">
                <a:solidFill>
                  <a:srgbClr val="3C3936"/>
                </a:solidFill>
                <a:effectLst/>
                <a:latin typeface="Georgia" panose="02040502050405020303" pitchFamily="18" charset="0"/>
              </a:rPr>
              <a:t>The British contingent, under orders from General Thomas Gage, commander of His Majesty’s forces in Colonial America, consisted of light and grenadier companies, with Royal Marines, under the command of Lieutenant Colonel Francis Smith of the 10th Regiment of Foot and Major John Pitcairn of the marines as second-in-command. Their mission, which Gage hoped to be cloaked in secrecy, was to confiscate and destroy the military supplies secreted in Concord.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425048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Extra Resources:</a:t>
            </a:r>
          </a:p>
          <a:p>
            <a:r>
              <a:rPr lang="en-US" dirty="0">
                <a:ea typeface="Calibri"/>
                <a:cs typeface="Calibri"/>
              </a:rPr>
              <a:t>Thomas Gage: https://www.battlefields.org/learn/biographies/thomas-gage</a:t>
            </a:r>
          </a:p>
          <a:p>
            <a:r>
              <a:rPr lang="en-US" dirty="0">
                <a:ea typeface="Calibri"/>
                <a:cs typeface="Calibri"/>
              </a:rPr>
              <a:t>Francis Smith: https://www.battlefields.org/learn/biographies/francis-smith </a:t>
            </a:r>
          </a:p>
          <a:p>
            <a:r>
              <a:rPr lang="en-US" dirty="0">
                <a:ea typeface="Calibri"/>
                <a:cs typeface="Calibri"/>
              </a:rPr>
              <a:t>John Pitcairn:</a:t>
            </a:r>
          </a:p>
          <a:p>
            <a:r>
              <a:rPr lang="en-US" dirty="0">
                <a:ea typeface="Calibri"/>
                <a:cs typeface="Calibri"/>
              </a:rPr>
              <a:t>Hugh Percy: https://www.battlefields.org/learn/biographies/hugh-percy</a:t>
            </a:r>
          </a:p>
          <a:p>
            <a:r>
              <a:rPr lang="en-US" dirty="0">
                <a:ea typeface="Calibri"/>
                <a:cs typeface="Calibri"/>
              </a:rPr>
              <a:t>The British Army during the American Revolution: https://www.battlefields.org/learn/articles/british-army-american-revolution</a:t>
            </a:r>
          </a:p>
          <a:p>
            <a:r>
              <a:rPr lang="en-US" b="0" i="0" dirty="0">
                <a:solidFill>
                  <a:srgbClr val="3C3936"/>
                </a:solidFill>
                <a:effectLst/>
                <a:latin typeface="Georgia" panose="02040502050405020303" pitchFamily="18" charset="0"/>
              </a:rPr>
              <a:t>The events of April 19, 1775 were a culmination of many altercations between local militia and British Regular soldiers. On December 14 and 15, 1774, militia from Portsmouth, New Hampshire attacked Fort William and Mary. The British fort was undermanned (less than ten soldiers) but would not surrender to the militia force of nearly 300 men. Fighting ensued and one British soldier was wounded, the garrison surrendered and over the two days gunpowder, firearms and 16 cannon were captured. Though shots were exchanged from colonial militia and British Regulars, it did not lead to war.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4286063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936"/>
                </a:solidFill>
                <a:effectLst/>
                <a:latin typeface="Georgia" panose="02040502050405020303" pitchFamily="18" charset="0"/>
              </a:rPr>
              <a:t>Learn More:</a:t>
            </a:r>
          </a:p>
          <a:p>
            <a:r>
              <a:rPr lang="en-US" b="0" i="0" dirty="0">
                <a:solidFill>
                  <a:srgbClr val="3C3936"/>
                </a:solidFill>
                <a:effectLst/>
                <a:latin typeface="Georgia" panose="02040502050405020303" pitchFamily="18" charset="0"/>
              </a:rPr>
              <a:t>Paul Revere’s Ride: Legends, Myths and Realities https://www.battlefields.org/learn/articles/paul-reveres-ride-legends-myths-and-realities</a:t>
            </a:r>
          </a:p>
          <a:p>
            <a:r>
              <a:rPr lang="en-US" b="0" i="0" dirty="0">
                <a:solidFill>
                  <a:srgbClr val="3C3936"/>
                </a:solidFill>
                <a:effectLst/>
                <a:latin typeface="Georgia" panose="02040502050405020303" pitchFamily="18" charset="0"/>
              </a:rPr>
              <a:t>Paul Revere, William Dawes, and Samuel Prescott had alerted the towns of Lexington and Concord early that morning with the reports that the “regulars,” term for British Redcoats, were on the march from Boston. The warning reached John Hancock and Samuel Adams in Lexington who escaped, as the belief of Dr. Joseph Warren, part of the Committee of Correspondence and still residing in Boston, and according to him the British Army may have marched out of Boston to seek their arrest.  </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233694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6699"/>
                </a:solidFill>
                <a:effectLst/>
                <a:latin typeface="Georgia" panose="02040502050405020303" pitchFamily="18" charset="0"/>
              </a:rPr>
              <a:t>Militia, Minutemen, and Continentals: The American Military Force in the American Revolution: https://www.battlefields.org/learn/articles/militia-minutemen-and-continentals-american-military-force-american-revolution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3936"/>
                </a:solidFill>
                <a:effectLst/>
                <a:latin typeface="Georgia" panose="02040502050405020303" pitchFamily="18" charset="0"/>
              </a:rPr>
              <a:t>As events around Boston became more tense, many communities in Massachusetts began to create more elite companies of minutemen. Militias mostly trained on a seasonal basis, but minutemen companies were established to provide more regular training (sometimes weekly) of the best men in the militia. They were expected to respond quickly to danger at a “minute’s notice.” Some of the first minutemen companies were created in Worcester, Massachusetts, in September 1774. Soon, the Massachusetts Provincial Congress adopted this organizational structure for all Massachusetts militia units in October that same year. Other New England colonies began to do the same. Some of these units were in action on </a:t>
            </a:r>
            <a:r>
              <a:rPr lang="en-US" b="0" i="0" u="none" strike="noStrike" dirty="0">
                <a:solidFill>
                  <a:srgbClr val="9C0202"/>
                </a:solidFill>
                <a:effectLst/>
                <a:latin typeface="Georgia" panose="02040502050405020303" pitchFamily="18" charset="0"/>
                <a:hlinkClick r:id="rId3"/>
              </a:rPr>
              <a:t>April 19, 1775</a:t>
            </a:r>
            <a:r>
              <a:rPr lang="en-US" b="0" i="0" dirty="0">
                <a:solidFill>
                  <a:srgbClr val="3C3936"/>
                </a:solidFill>
                <a:effectLst/>
                <a:latin typeface="Georgia" panose="02040502050405020303" pitchFamily="18" charset="0"/>
              </a:rPr>
              <a:t>, but contrary to popular thought, most of the colonial units that responded that day were not minutemen companies, but regular militia.</a:t>
            </a:r>
            <a:endParaRPr lang="en-US" b="0" i="0" dirty="0">
              <a:solidFill>
                <a:srgbClr val="336699"/>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3360490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Resources:</a:t>
            </a:r>
          </a:p>
          <a:p>
            <a:r>
              <a:rPr lang="en-US" dirty="0"/>
              <a:t>https://www.battlefields.org/learn/biographies/john-parker</a:t>
            </a:r>
          </a:p>
          <a:p>
            <a:pPr algn="l" fontAlgn="base">
              <a:spcAft>
                <a:spcPts val="1125"/>
              </a:spcAft>
            </a:pPr>
            <a:r>
              <a:rPr lang="en-US" b="0" i="0" dirty="0">
                <a:solidFill>
                  <a:srgbClr val="3C3936"/>
                </a:solidFill>
                <a:effectLst/>
                <a:latin typeface="inherit"/>
              </a:rPr>
              <a:t>In April 1775, word arrived in Lexington that the British were marching from Boston to seize and or destroy Patriot military supplies at Concord. At this point, John Parker was forty-six years old, suffering from tuberculosis and on his death bed. On the morning of the April 19, he mustered his strength and walked two miles to Lexington Green to take command of the seventy or so militiamen awaiting the British regulars. Here, Parker is said to have told his men, “Stand your ground. Don’t fire unless fired upon, but if they mean to have a war, let it begin here.”</a:t>
            </a:r>
            <a:endParaRPr lang="en-US" b="0" i="0" dirty="0">
              <a:solidFill>
                <a:srgbClr val="3C3936"/>
              </a:solidFill>
              <a:effectLst/>
              <a:latin typeface="Georgia" panose="02040502050405020303" pitchFamily="18" charset="0"/>
            </a:endParaRPr>
          </a:p>
          <a:p>
            <a:pPr algn="l" fontAlgn="base">
              <a:spcAft>
                <a:spcPts val="1125"/>
              </a:spcAft>
            </a:pPr>
            <a:r>
              <a:rPr lang="en-US" b="0" i="0" dirty="0">
                <a:solidFill>
                  <a:srgbClr val="3C3936"/>
                </a:solidFill>
                <a:effectLst/>
                <a:latin typeface="inherit"/>
              </a:rPr>
              <a:t>Nobody knew who fired the first shot of the American Revolution, but in the brief skirmish on Lexington Green, eight of Parker's men died (including his cousin Josiah) and another ten men fell wounded. The British column continued their march to Concord, did not find the supplies, and started marching back to Boston on the same road they left the city on. The Lexington militia under Parker regrouped along the road, hiding behind rocks and trees, ready to ambush the British column in what is called </a:t>
            </a:r>
            <a:r>
              <a:rPr lang="en-US" b="0" i="0" u="none" strike="noStrike" dirty="0">
                <a:solidFill>
                  <a:srgbClr val="9C0202"/>
                </a:solidFill>
                <a:effectLst/>
                <a:latin typeface="inherit"/>
                <a:hlinkClick r:id="rId3"/>
              </a:rPr>
              <a:t>Parker’s Revenge</a:t>
            </a:r>
            <a:r>
              <a:rPr lang="en-US" b="0" i="0" dirty="0">
                <a:solidFill>
                  <a:srgbClr val="3C3936"/>
                </a:solidFill>
                <a:effectLst/>
                <a:latin typeface="inherit"/>
              </a:rPr>
              <a:t>. The Lexington militia fired in a single group of attacks along the road that would inflict heavy casualties on the British as they retreated.</a:t>
            </a:r>
            <a:endParaRPr lang="en-US" b="0" i="0" dirty="0">
              <a:solidFill>
                <a:srgbClr val="3C3936"/>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3597061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jQtkw2tCLyU?feature=oembed"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www.battlefields.org/learn/primary-sources/american-crisis-1775" TargetMode="External"/><Relationship Id="rId3" Type="http://schemas.openxmlformats.org/officeDocument/2006/relationships/hyperlink" Target="https://www.battlefields.org/learn/primary-sources/deposition-colonial-militiamen-battle-lexington-and-concord" TargetMode="External"/><Relationship Id="rId7" Type="http://schemas.openxmlformats.org/officeDocument/2006/relationships/hyperlink" Target="https://www.battlefields.org/learn/primary-sources/describing-events-took-place-lexington-and-concord"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www.battlefields.org/learn/primary-sources/several-letters-arrived-new-york-dated-april-21-1775" TargetMode="External"/><Relationship Id="rId5" Type="http://schemas.openxmlformats.org/officeDocument/2006/relationships/hyperlink" Target="https://www.battlefields.org/learn/primary-sources/loyalist-womans-account-lexington-and-concord" TargetMode="External"/><Relationship Id="rId4" Type="http://schemas.openxmlformats.org/officeDocument/2006/relationships/hyperlink" Target="https://www.battlefields.org/learn/primary-sources/i-heard-gun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291830" y="4395963"/>
            <a:ext cx="11595370" cy="870010"/>
          </a:xfrm>
        </p:spPr>
        <p:txBody>
          <a:bodyPr>
            <a:noAutofit/>
          </a:bodyPr>
          <a:lstStyle/>
          <a:p>
            <a:r>
              <a:rPr lang="en-US" sz="4400" dirty="0"/>
              <a:t>1775 Perspectives: Lexington and Concord</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A Revolutionary War Lesson Plan</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8011F-6F35-0F4E-9EF2-26966149F974}"/>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dirty="0"/>
              <a:t>John Parker</a:t>
            </a:r>
          </a:p>
        </p:txBody>
      </p:sp>
      <p:pic>
        <p:nvPicPr>
          <p:cNvPr id="6" name="Content Placeholder 5">
            <a:extLst>
              <a:ext uri="{FF2B5EF4-FFF2-40B4-BE49-F238E27FC236}">
                <a16:creationId xmlns:a16="http://schemas.microsoft.com/office/drawing/2014/main" id="{54CBD74D-87B9-1057-8E35-33E7044DFCA3}"/>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l="22439" r="2243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591D13-478E-7F01-4BAB-3685097E2C4F}"/>
              </a:ext>
            </a:extLst>
          </p:cNvPr>
          <p:cNvSpPr>
            <a:spLocks noGrp="1"/>
          </p:cNvSpPr>
          <p:nvPr>
            <p:ph sz="half" idx="1"/>
          </p:nvPr>
        </p:nvSpPr>
        <p:spPr>
          <a:xfrm>
            <a:off x="5297762" y="2706624"/>
            <a:ext cx="6251110" cy="3483864"/>
          </a:xfrm>
        </p:spPr>
        <p:txBody>
          <a:bodyPr vert="horz" lIns="91440" tIns="45720" rIns="91440" bIns="45720" rtlCol="0">
            <a:normAutofit/>
          </a:bodyPr>
          <a:lstStyle/>
          <a:p>
            <a:r>
              <a:rPr lang="en-US" sz="2200" dirty="0"/>
              <a:t>A veteran of the French and Indian</a:t>
            </a:r>
          </a:p>
          <a:p>
            <a:r>
              <a:rPr lang="en-US" sz="2200" dirty="0">
                <a:solidFill>
                  <a:srgbClr val="C00000"/>
                </a:solidFill>
              </a:rPr>
              <a:t>Captain of the militia </a:t>
            </a:r>
            <a:r>
              <a:rPr lang="en-US" sz="2200" dirty="0"/>
              <a:t>at Lexington, Massachusetts</a:t>
            </a:r>
          </a:p>
          <a:p>
            <a:r>
              <a:rPr lang="en-US" sz="2200" dirty="0"/>
              <a:t>Ordered his men to disperse in the morning of April 19, 1775, as the British arrived, but shots were fired at Lexington.</a:t>
            </a:r>
          </a:p>
          <a:p>
            <a:r>
              <a:rPr lang="en-US" sz="2200" dirty="0"/>
              <a:t>Organized an attack known as “Parker’s Revenge” on the British column as it retreated from Concord later in the day.</a:t>
            </a:r>
          </a:p>
        </p:txBody>
      </p:sp>
    </p:spTree>
    <p:extLst>
      <p:ext uri="{BB962C8B-B14F-4D97-AF65-F5344CB8AC3E}">
        <p14:creationId xmlns:p14="http://schemas.microsoft.com/office/powerpoint/2010/main" val="3985655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4636A1-9275-DEA1-CC70-6AFAB99591B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F7960B-4261-3BED-AE00-2BCF3F33E856}"/>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Lexington: April 19, 1775</a:t>
            </a:r>
            <a:br>
              <a:rPr lang="en-US" sz="4000" dirty="0"/>
            </a:br>
            <a:r>
              <a:rPr lang="en-US" sz="4000" dirty="0"/>
              <a:t>(Morning)</a:t>
            </a:r>
          </a:p>
        </p:txBody>
      </p:sp>
      <p:sp>
        <p:nvSpPr>
          <p:cNvPr id="3" name="Content Placeholder 2">
            <a:extLst>
              <a:ext uri="{FF2B5EF4-FFF2-40B4-BE49-F238E27FC236}">
                <a16:creationId xmlns:a16="http://schemas.microsoft.com/office/drawing/2014/main" id="{A7829BC8-CC44-4A69-FAC9-7245ECBC0C0B}"/>
              </a:ext>
            </a:extLst>
          </p:cNvPr>
          <p:cNvSpPr>
            <a:spLocks noGrp="1"/>
          </p:cNvSpPr>
          <p:nvPr>
            <p:ph sz="half" idx="1"/>
          </p:nvPr>
        </p:nvSpPr>
        <p:spPr>
          <a:xfrm>
            <a:off x="836680" y="2405067"/>
            <a:ext cx="6002110" cy="3729034"/>
          </a:xfrm>
        </p:spPr>
        <p:txBody>
          <a:bodyPr vert="horz" lIns="91440" tIns="45720" rIns="91440" bIns="45720" rtlCol="0">
            <a:normAutofit lnSpcReduction="10000"/>
          </a:bodyPr>
          <a:lstStyle/>
          <a:p>
            <a:r>
              <a:rPr lang="en-US" sz="2000" dirty="0"/>
              <a:t>About 80 militiamen commanded by Captain John Parker waited on Lexington’s village green to present a show of force to the arriving British column.</a:t>
            </a:r>
          </a:p>
          <a:p>
            <a:r>
              <a:rPr lang="en-US" sz="2000" dirty="0"/>
              <a:t>Parker ordered his men to disperse when challenged by a British officer.</a:t>
            </a:r>
          </a:p>
          <a:p>
            <a:r>
              <a:rPr lang="en-US" sz="2000" dirty="0"/>
              <a:t>No one knows who fired the first shot, but it was followed by a British volley and then Americans returned fire.</a:t>
            </a:r>
          </a:p>
          <a:p>
            <a:r>
              <a:rPr lang="en-US" sz="2000" dirty="0"/>
              <a:t>When the confrontation was over, 8 militiamen had been killed and 10 wounded, and 1 British soldier had been wounded.</a:t>
            </a:r>
          </a:p>
        </p:txBody>
      </p:sp>
      <p:pic>
        <p:nvPicPr>
          <p:cNvPr id="6" name="Content Placeholder 5">
            <a:extLst>
              <a:ext uri="{FF2B5EF4-FFF2-40B4-BE49-F238E27FC236}">
                <a16:creationId xmlns:a16="http://schemas.microsoft.com/office/drawing/2014/main" id="{BDC15BC6-9509-0408-DF71-B4D35D40481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4022" t="-1833" r="32048" b="1833"/>
          <a:stretch/>
        </p:blipFill>
        <p:spPr>
          <a:xfrm>
            <a:off x="7199440" y="10"/>
            <a:ext cx="4992560" cy="6857990"/>
          </a:xfrm>
          <a:prstGeom prst="rect">
            <a:avLst/>
          </a:prstGeom>
          <a:effectLst/>
        </p:spPr>
      </p:pic>
    </p:spTree>
    <p:extLst>
      <p:ext uri="{BB962C8B-B14F-4D97-AF65-F5344CB8AC3E}">
        <p14:creationId xmlns:p14="http://schemas.microsoft.com/office/powerpoint/2010/main" val="384097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978DA4-DF24-E6F9-154C-F10A0A4C7D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dirty="0"/>
              <a:t>Marching to Concord</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B442F5-4613-BFED-589F-8A48E5415023}"/>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Following the confrontation at Lexington, Smith ordered the British column to Concord to continue their mission.</a:t>
            </a:r>
          </a:p>
        </p:txBody>
      </p:sp>
      <p:pic>
        <p:nvPicPr>
          <p:cNvPr id="6" name="Content Placeholder 5" descr="A drawing of a town&#10;&#10;Description automatically generated">
            <a:extLst>
              <a:ext uri="{FF2B5EF4-FFF2-40B4-BE49-F238E27FC236}">
                <a16:creationId xmlns:a16="http://schemas.microsoft.com/office/drawing/2014/main" id="{6702EB3D-F4FA-C35D-B748-CAC2EC1F82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2386" r="11635"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8908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E41A87-2C39-AC8C-D50F-1C04CB716A1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3CDCBB-82FE-3908-0315-98CDEA1D8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4A520-89FF-45CB-C6C1-7F208077155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dirty="0"/>
              <a:t>James Barrett</a:t>
            </a:r>
          </a:p>
        </p:txBody>
      </p:sp>
      <p:pic>
        <p:nvPicPr>
          <p:cNvPr id="6" name="Content Placeholder 5">
            <a:extLst>
              <a:ext uri="{FF2B5EF4-FFF2-40B4-BE49-F238E27FC236}">
                <a16:creationId xmlns:a16="http://schemas.microsoft.com/office/drawing/2014/main" id="{517E3669-18CA-128E-BE99-13AFBED00CF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42177" t="-333" r="10059" b="3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09C5EA8A-84BA-AEFB-FB4D-691FAC0C0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1C3400-0595-0FD6-F4BA-C3AC4F91F860}"/>
              </a:ext>
            </a:extLst>
          </p:cNvPr>
          <p:cNvSpPr>
            <a:spLocks noGrp="1"/>
          </p:cNvSpPr>
          <p:nvPr>
            <p:ph sz="half" idx="1"/>
          </p:nvPr>
        </p:nvSpPr>
        <p:spPr>
          <a:xfrm>
            <a:off x="5297762" y="2706624"/>
            <a:ext cx="6251110" cy="3483864"/>
          </a:xfrm>
        </p:spPr>
        <p:txBody>
          <a:bodyPr vert="horz" lIns="91440" tIns="45720" rIns="91440" bIns="45720" rtlCol="0">
            <a:normAutofit fontScale="92500"/>
          </a:bodyPr>
          <a:lstStyle/>
          <a:p>
            <a:r>
              <a:rPr lang="en-US" sz="2200" dirty="0"/>
              <a:t>A farmer who lived near Concord, Massachusetts</a:t>
            </a:r>
          </a:p>
          <a:p>
            <a:r>
              <a:rPr lang="en-US" sz="2200" dirty="0"/>
              <a:t>A veteran of the French and Indian War</a:t>
            </a:r>
          </a:p>
          <a:p>
            <a:r>
              <a:rPr lang="en-US" sz="2200" dirty="0">
                <a:solidFill>
                  <a:srgbClr val="C00000"/>
                </a:solidFill>
              </a:rPr>
              <a:t>Colonel of the militia near Concord</a:t>
            </a:r>
          </a:p>
          <a:p>
            <a:r>
              <a:rPr lang="en-US" sz="2200" dirty="0"/>
              <a:t>Barrett had been anticipating a British expedition to Concord and had already overseen the removal of the cannons and many of the other military supplies that the British wanted</a:t>
            </a:r>
          </a:p>
          <a:p>
            <a:r>
              <a:rPr lang="en-US" sz="2200" dirty="0"/>
              <a:t>On April 19, 1775, he commanded the arriving militia units and assembled them near Old North Bridge.</a:t>
            </a:r>
          </a:p>
        </p:txBody>
      </p:sp>
    </p:spTree>
    <p:extLst>
      <p:ext uri="{BB962C8B-B14F-4D97-AF65-F5344CB8AC3E}">
        <p14:creationId xmlns:p14="http://schemas.microsoft.com/office/powerpoint/2010/main" val="311972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D3591D-D0AA-583E-88B5-6F9546C45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4D726-D6BD-029C-CEFD-F6C700E3F18E}"/>
              </a:ext>
            </a:extLst>
          </p:cNvPr>
          <p:cNvSpPr>
            <a:spLocks noGrp="1"/>
          </p:cNvSpPr>
          <p:nvPr>
            <p:ph type="title"/>
          </p:nvPr>
        </p:nvSpPr>
        <p:spPr>
          <a:xfrm>
            <a:off x="482605" y="3206439"/>
            <a:ext cx="3290887" cy="2452687"/>
          </a:xfrm>
        </p:spPr>
        <p:txBody>
          <a:bodyPr vert="horz" lIns="91440" tIns="45720" rIns="91440" bIns="45720" rtlCol="0" anchor="ctr">
            <a:normAutofit/>
          </a:bodyPr>
          <a:lstStyle/>
          <a:p>
            <a:r>
              <a:rPr lang="en-US" sz="3600" dirty="0"/>
              <a:t>Concord: </a:t>
            </a:r>
            <a:br>
              <a:rPr lang="en-US" sz="3600" dirty="0"/>
            </a:br>
            <a:r>
              <a:rPr lang="en-US" sz="3600" dirty="0"/>
              <a:t>April 19, 1775</a:t>
            </a:r>
          </a:p>
        </p:txBody>
      </p:sp>
      <p:pic>
        <p:nvPicPr>
          <p:cNvPr id="6" name="Content Placeholder 5">
            <a:extLst>
              <a:ext uri="{FF2B5EF4-FFF2-40B4-BE49-F238E27FC236}">
                <a16:creationId xmlns:a16="http://schemas.microsoft.com/office/drawing/2014/main" id="{92BD3243-26D2-30A2-3DBA-9D4D9EA0466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7785" b="2778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527007E-B6D2-D8F3-FDF3-46CA91FE1E6C}"/>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1700" dirty="0"/>
              <a:t>Worried that the British were burning the village of Concord, Colonel Barrett ordered the assembled Massachusetts militia to advance toward Old North Bridge.</a:t>
            </a:r>
          </a:p>
          <a:p>
            <a:r>
              <a:rPr lang="en-US" sz="1700" dirty="0"/>
              <a:t>Shots were fired, and the fight at the bridge became known as the “Shot Heard ‘Round the World.”</a:t>
            </a:r>
          </a:p>
          <a:p>
            <a:r>
              <a:rPr lang="en-US" sz="1700" dirty="0"/>
              <a:t>Militia officers and men fell dead and wounded. The British soldiers retreated, rejoining the rest of their force in town.</a:t>
            </a:r>
          </a:p>
        </p:txBody>
      </p:sp>
    </p:spTree>
    <p:extLst>
      <p:ext uri="{BB962C8B-B14F-4D97-AF65-F5344CB8AC3E}">
        <p14:creationId xmlns:p14="http://schemas.microsoft.com/office/powerpoint/2010/main" val="8136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9569BB-E987-DDD0-42B8-91EAF24ACF2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dirty="0"/>
              <a:t>The British Retreat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8A5E5B-7160-19E2-2C8F-50705E64ECF1}"/>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British soldiers </a:t>
            </a:r>
            <a:r>
              <a:rPr lang="en-US" sz="2200" dirty="0">
                <a:solidFill>
                  <a:srgbClr val="C00000"/>
                </a:solidFill>
              </a:rPr>
              <a:t>retreated</a:t>
            </a:r>
            <a:r>
              <a:rPr lang="en-US" sz="2200" dirty="0"/>
              <a:t> from the Old North Bridge.</a:t>
            </a:r>
          </a:p>
          <a:p>
            <a:r>
              <a:rPr lang="en-US" sz="2200" dirty="0"/>
              <a:t>Lt. Col. Smith ordered his troops to begin the retreat back toward Boston.</a:t>
            </a:r>
          </a:p>
          <a:p>
            <a:r>
              <a:rPr lang="en-US" sz="2200" dirty="0"/>
              <a:t>Massachusetts militiamen followed the retreating British, </a:t>
            </a:r>
            <a:r>
              <a:rPr lang="en-US" sz="2200" dirty="0">
                <a:solidFill>
                  <a:srgbClr val="C00000"/>
                </a:solidFill>
              </a:rPr>
              <a:t>attacking</a:t>
            </a:r>
            <a:r>
              <a:rPr lang="en-US" sz="2200" dirty="0"/>
              <a:t> them in ambushes along Battle Road.</a:t>
            </a:r>
          </a:p>
        </p:txBody>
      </p:sp>
      <p:pic>
        <p:nvPicPr>
          <p:cNvPr id="6" name="Content Placeholder 5" descr="A painting of a group of people fighting&#10;&#10;Description automatically generated">
            <a:extLst>
              <a:ext uri="{FF2B5EF4-FFF2-40B4-BE49-F238E27FC236}">
                <a16:creationId xmlns:a16="http://schemas.microsoft.com/office/drawing/2014/main" id="{E883C8A7-2452-33D5-79B2-0357B2EAF4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326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69520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347C17-0383-16C5-E5B3-394A57FC3C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8B17FC-81C2-FB06-B5CD-DFB90FE498F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t>Battle Road</a:t>
            </a:r>
            <a:endParaRPr lang="en-US"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96CC83-DC5D-482E-3640-C37A061E24EB}"/>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2200" dirty="0"/>
              <a:t>As the British retreated the nearly 20 miles from Concord to Boston, Massachusetts militiamen fired on them.</a:t>
            </a:r>
          </a:p>
          <a:p>
            <a:r>
              <a:rPr lang="en-US" sz="2200" dirty="0"/>
              <a:t>The militia used walls, trees, and other cover along the road to </a:t>
            </a:r>
            <a:r>
              <a:rPr lang="en-US" sz="2200" dirty="0">
                <a:solidFill>
                  <a:srgbClr val="C00000"/>
                </a:solidFill>
              </a:rPr>
              <a:t>hide and attack the British soldiers.</a:t>
            </a:r>
          </a:p>
          <a:p>
            <a:r>
              <a:rPr lang="en-US" sz="2200" dirty="0"/>
              <a:t>The road the British soldiers marched over became known as </a:t>
            </a:r>
            <a:r>
              <a:rPr lang="en-US" sz="2200" dirty="0">
                <a:solidFill>
                  <a:srgbClr val="C00000"/>
                </a:solidFill>
              </a:rPr>
              <a:t>Battle Road.</a:t>
            </a:r>
          </a:p>
        </p:txBody>
      </p:sp>
      <p:pic>
        <p:nvPicPr>
          <p:cNvPr id="6" name="Content Placeholder 5">
            <a:extLst>
              <a:ext uri="{FF2B5EF4-FFF2-40B4-BE49-F238E27FC236}">
                <a16:creationId xmlns:a16="http://schemas.microsoft.com/office/drawing/2014/main" id="{E34346F9-AA7F-4123-6F96-00BF9C04372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1" b="339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17163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B275-14E6-FE85-A9CA-1A2873584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73489-905B-ABB0-793D-5E4632B94AB2}"/>
              </a:ext>
            </a:extLst>
          </p:cNvPr>
          <p:cNvSpPr>
            <a:spLocks noGrp="1"/>
          </p:cNvSpPr>
          <p:nvPr>
            <p:ph type="title"/>
          </p:nvPr>
        </p:nvSpPr>
        <p:spPr/>
        <p:txBody>
          <a:bodyPr/>
          <a:lstStyle/>
          <a:p>
            <a:r>
              <a:rPr lang="en-US" dirty="0"/>
              <a:t>Parker’s Revenge</a:t>
            </a:r>
          </a:p>
        </p:txBody>
      </p:sp>
      <p:sp>
        <p:nvSpPr>
          <p:cNvPr id="3" name="Content Placeholder 2">
            <a:extLst>
              <a:ext uri="{FF2B5EF4-FFF2-40B4-BE49-F238E27FC236}">
                <a16:creationId xmlns:a16="http://schemas.microsoft.com/office/drawing/2014/main" id="{7C5ACB87-5AB5-8C11-AD96-1C60CB2B4A86}"/>
              </a:ext>
            </a:extLst>
          </p:cNvPr>
          <p:cNvSpPr>
            <a:spLocks noGrp="1"/>
          </p:cNvSpPr>
          <p:nvPr>
            <p:ph sz="half" idx="1"/>
          </p:nvPr>
        </p:nvSpPr>
        <p:spPr/>
        <p:txBody>
          <a:bodyPr/>
          <a:lstStyle/>
          <a:p>
            <a:r>
              <a:rPr lang="en-US" dirty="0"/>
              <a:t>Between the towns of Lincoln and Lexington, </a:t>
            </a:r>
            <a:r>
              <a:rPr lang="en-US" dirty="0">
                <a:solidFill>
                  <a:srgbClr val="C00000"/>
                </a:solidFill>
              </a:rPr>
              <a:t>Captain Parker waited with his militia.</a:t>
            </a:r>
          </a:p>
          <a:p>
            <a:r>
              <a:rPr lang="en-US" dirty="0"/>
              <a:t>The militia ambushed the British in a fierce fight, driving them back to Lexington.</a:t>
            </a:r>
          </a:p>
        </p:txBody>
      </p:sp>
      <p:pic>
        <p:nvPicPr>
          <p:cNvPr id="6" name="Content Placeholder 5" descr="A group of soldiers in uniform&#10;&#10;Description automatically generated">
            <a:extLst>
              <a:ext uri="{FF2B5EF4-FFF2-40B4-BE49-F238E27FC236}">
                <a16:creationId xmlns:a16="http://schemas.microsoft.com/office/drawing/2014/main" id="{F0A3F389-99A1-36CD-6E5C-F828FC90D2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490456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388723-CBC2-436C-DC75-A1493C54EB9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76671-11FF-049C-8EED-85C15DDD62C3}"/>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dirty="0"/>
              <a:t>Percy’s Arrival</a:t>
            </a:r>
          </a:p>
        </p:txBody>
      </p:sp>
      <p:pic>
        <p:nvPicPr>
          <p:cNvPr id="6" name="Content Placeholder 5" descr="A portrait of a person in a red coat&#10;&#10;Description automatically generated">
            <a:extLst>
              <a:ext uri="{FF2B5EF4-FFF2-40B4-BE49-F238E27FC236}">
                <a16:creationId xmlns:a16="http://schemas.microsoft.com/office/drawing/2014/main" id="{F7764197-B3AC-11A2-D757-6FFE1FC8EC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5777" r="1240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C8ECF2-C0F7-DADB-B67F-86A334AD2540}"/>
              </a:ext>
            </a:extLst>
          </p:cNvPr>
          <p:cNvSpPr>
            <a:spLocks noGrp="1"/>
          </p:cNvSpPr>
          <p:nvPr>
            <p:ph sz="half" idx="1"/>
          </p:nvPr>
        </p:nvSpPr>
        <p:spPr>
          <a:xfrm>
            <a:off x="5297762" y="2706624"/>
            <a:ext cx="6251110" cy="3483864"/>
          </a:xfrm>
        </p:spPr>
        <p:txBody>
          <a:bodyPr vert="horz" lIns="91440" tIns="45720" rIns="91440" bIns="45720" rtlCol="0">
            <a:normAutofit/>
          </a:bodyPr>
          <a:lstStyle/>
          <a:p>
            <a:r>
              <a:rPr lang="en-US" sz="2200" dirty="0"/>
              <a:t>As the British soldiers retreated from Parker’s Attack, they arrived in Lexington.</a:t>
            </a:r>
          </a:p>
          <a:p>
            <a:r>
              <a:rPr lang="en-US" sz="2200" dirty="0">
                <a:solidFill>
                  <a:srgbClr val="C00000"/>
                </a:solidFill>
              </a:rPr>
              <a:t>Colonel Hugh Percy had led reinforcements from Boston and met Smith’s column near Lexington.</a:t>
            </a:r>
          </a:p>
        </p:txBody>
      </p:sp>
    </p:spTree>
    <p:extLst>
      <p:ext uri="{BB962C8B-B14F-4D97-AF65-F5344CB8AC3E}">
        <p14:creationId xmlns:p14="http://schemas.microsoft.com/office/powerpoint/2010/main" val="3303470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4E9679-9D39-EC82-9F06-1AB33BC0D09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map of land with land and buildings&#10;&#10;Description automatically generated">
            <a:extLst>
              <a:ext uri="{FF2B5EF4-FFF2-40B4-BE49-F238E27FC236}">
                <a16:creationId xmlns:a16="http://schemas.microsoft.com/office/drawing/2014/main" id="{947DAA76-E98D-207A-9463-E5014539F20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9409"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31103F-C973-7BDA-B398-04BA5AE6375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Fighting Back to Boston</a:t>
            </a:r>
          </a:p>
        </p:txBody>
      </p:sp>
      <p:sp>
        <p:nvSpPr>
          <p:cNvPr id="3" name="Content Placeholder 2">
            <a:extLst>
              <a:ext uri="{FF2B5EF4-FFF2-40B4-BE49-F238E27FC236}">
                <a16:creationId xmlns:a16="http://schemas.microsoft.com/office/drawing/2014/main" id="{97E54CCD-7D99-641B-50E1-C5C4B95FB38C}"/>
              </a:ext>
            </a:extLst>
          </p:cNvPr>
          <p:cNvSpPr>
            <a:spLocks noGrp="1"/>
          </p:cNvSpPr>
          <p:nvPr>
            <p:ph sz="half" idx="1"/>
          </p:nvPr>
        </p:nvSpPr>
        <p:spPr>
          <a:xfrm>
            <a:off x="7531610" y="2434201"/>
            <a:ext cx="3822189" cy="3742762"/>
          </a:xfrm>
        </p:spPr>
        <p:txBody>
          <a:bodyPr vert="horz" lIns="91440" tIns="45720" rIns="91440" bIns="45720" rtlCol="0">
            <a:normAutofit/>
          </a:bodyPr>
          <a:lstStyle/>
          <a:p>
            <a:r>
              <a:rPr lang="en-US" sz="2000" dirty="0"/>
              <a:t>The heaviest fighting of the day occurred between Lexington and Boston as the British retreat continued.</a:t>
            </a:r>
          </a:p>
          <a:p>
            <a:r>
              <a:rPr lang="en-US" sz="2000" dirty="0"/>
              <a:t>More and more militia companies joined the attacks.</a:t>
            </a:r>
          </a:p>
          <a:p>
            <a:r>
              <a:rPr lang="en-US" sz="2000" dirty="0"/>
              <a:t>When the British reached the cover of their ships’ guns near Charles Town and from Boston Harbor, the militia’s pursuit paused.</a:t>
            </a:r>
          </a:p>
        </p:txBody>
      </p:sp>
    </p:spTree>
    <p:extLst>
      <p:ext uri="{BB962C8B-B14F-4D97-AF65-F5344CB8AC3E}">
        <p14:creationId xmlns:p14="http://schemas.microsoft.com/office/powerpoint/2010/main" val="16302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4A48-242C-81D9-F9F3-B25D41956ABB}"/>
              </a:ext>
            </a:extLst>
          </p:cNvPr>
          <p:cNvSpPr>
            <a:spLocks noGrp="1"/>
          </p:cNvSpPr>
          <p:nvPr>
            <p:ph type="title"/>
          </p:nvPr>
        </p:nvSpPr>
        <p:spPr/>
        <p:txBody>
          <a:bodyPr/>
          <a:lstStyle/>
          <a:p>
            <a:r>
              <a:rPr lang="en-US" dirty="0"/>
              <a:t>Lexington &amp; Concord in 4 Minutes</a:t>
            </a:r>
          </a:p>
        </p:txBody>
      </p:sp>
      <p:pic>
        <p:nvPicPr>
          <p:cNvPr id="5" name="Online Media 4" title="Lexington &amp; Concord: The Revolutionary War in Four Minutes">
            <a:hlinkClick r:id="" action="ppaction://media"/>
            <a:extLst>
              <a:ext uri="{FF2B5EF4-FFF2-40B4-BE49-F238E27FC236}">
                <a16:creationId xmlns:a16="http://schemas.microsoft.com/office/drawing/2014/main" id="{44A90FE2-FC2B-3F98-577D-FFD62EDCCEAD}"/>
              </a:ext>
            </a:extLst>
          </p:cNvPr>
          <p:cNvPicPr>
            <a:picLocks noGrp="1" noRot="1" noChangeAspect="1"/>
          </p:cNvPicPr>
          <p:nvPr>
            <p:ph idx="1"/>
            <a:videoFile r:link="rId1"/>
          </p:nvPr>
        </p:nvPicPr>
        <p:blipFill>
          <a:blip r:embed="rId4"/>
          <a:stretch>
            <a:fillRect/>
          </a:stretch>
        </p:blipFill>
        <p:spPr>
          <a:xfrm>
            <a:off x="2746375" y="1825625"/>
            <a:ext cx="6697663" cy="3781425"/>
          </a:xfrm>
          <a:prstGeom prst="rect">
            <a:avLst/>
          </a:prstGeom>
        </p:spPr>
      </p:pic>
    </p:spTree>
    <p:extLst>
      <p:ext uri="{BB962C8B-B14F-4D97-AF65-F5344CB8AC3E}">
        <p14:creationId xmlns:p14="http://schemas.microsoft.com/office/powerpoint/2010/main" val="115334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BC866C-2BF8-0468-A686-5A6363FC125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ainting of soldiers firing a rifle&#10;&#10;Description automatically generated">
            <a:extLst>
              <a:ext uri="{FF2B5EF4-FFF2-40B4-BE49-F238E27FC236}">
                <a16:creationId xmlns:a16="http://schemas.microsoft.com/office/drawing/2014/main" id="{E3C3D8E2-CE15-4654-0506-EB29CD7135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271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7071CB-8A4E-1C79-95B3-932B5556AAE8}"/>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A World About to Change</a:t>
            </a:r>
          </a:p>
        </p:txBody>
      </p:sp>
      <p:sp>
        <p:nvSpPr>
          <p:cNvPr id="3" name="Content Placeholder 2">
            <a:extLst>
              <a:ext uri="{FF2B5EF4-FFF2-40B4-BE49-F238E27FC236}">
                <a16:creationId xmlns:a16="http://schemas.microsoft.com/office/drawing/2014/main" id="{2A87A0A5-64AE-92EC-BE0F-E2764007DF34}"/>
              </a:ext>
            </a:extLst>
          </p:cNvPr>
          <p:cNvSpPr>
            <a:spLocks noGrp="1"/>
          </p:cNvSpPr>
          <p:nvPr>
            <p:ph sz="half" idx="1"/>
          </p:nvPr>
        </p:nvSpPr>
        <p:spPr>
          <a:xfrm>
            <a:off x="7531610" y="2434201"/>
            <a:ext cx="4076810" cy="4058674"/>
          </a:xfrm>
        </p:spPr>
        <p:txBody>
          <a:bodyPr vert="horz" lIns="91440" tIns="45720" rIns="91440" bIns="45720" rtlCol="0">
            <a:normAutofit fontScale="85000" lnSpcReduction="10000"/>
          </a:bodyPr>
          <a:lstStyle/>
          <a:p>
            <a:r>
              <a:rPr lang="en-US" sz="2000" dirty="0"/>
              <a:t>By the end of the day, approximately 93 Americans had been killed, wounded or were missing. There were 300 British casualties. </a:t>
            </a:r>
          </a:p>
          <a:p>
            <a:r>
              <a:rPr lang="en-US" sz="2000" dirty="0"/>
              <a:t>Each side hurried to write about and portray the events of April 19 in ways that favored them and their cause.</a:t>
            </a:r>
          </a:p>
          <a:p>
            <a:r>
              <a:rPr lang="en-US" sz="2000" dirty="0">
                <a:solidFill>
                  <a:srgbClr val="C00000"/>
                </a:solidFill>
              </a:rPr>
              <a:t>The fighting on April 19, 1775, at Lexington and Concord marks the beginning of the American Revolution.</a:t>
            </a:r>
          </a:p>
          <a:p>
            <a:r>
              <a:rPr lang="en-US" sz="2000" dirty="0"/>
              <a:t>Though it was more than a year until the Declaration of Independence would be signed, the journey of revolution and new nation started along Battle Road. </a:t>
            </a:r>
          </a:p>
        </p:txBody>
      </p:sp>
    </p:spTree>
    <p:extLst>
      <p:ext uri="{BB962C8B-B14F-4D97-AF65-F5344CB8AC3E}">
        <p14:creationId xmlns:p14="http://schemas.microsoft.com/office/powerpoint/2010/main" val="1578303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58F6-B37E-7BCA-2823-E7456E549885}"/>
              </a:ext>
            </a:extLst>
          </p:cNvPr>
          <p:cNvSpPr>
            <a:spLocks noGrp="1"/>
          </p:cNvSpPr>
          <p:nvPr>
            <p:ph type="title"/>
          </p:nvPr>
        </p:nvSpPr>
        <p:spPr/>
        <p:txBody>
          <a:bodyPr/>
          <a:lstStyle/>
          <a:p>
            <a:r>
              <a:rPr lang="en-US" dirty="0"/>
              <a:t>Primary Sources</a:t>
            </a:r>
          </a:p>
        </p:txBody>
      </p:sp>
      <p:sp>
        <p:nvSpPr>
          <p:cNvPr id="3" name="Content Placeholder 2">
            <a:extLst>
              <a:ext uri="{FF2B5EF4-FFF2-40B4-BE49-F238E27FC236}">
                <a16:creationId xmlns:a16="http://schemas.microsoft.com/office/drawing/2014/main" id="{62499C57-B56F-E3AA-AF91-C7507D5BC6C4}"/>
              </a:ext>
            </a:extLst>
          </p:cNvPr>
          <p:cNvSpPr>
            <a:spLocks noGrp="1"/>
          </p:cNvSpPr>
          <p:nvPr>
            <p:ph sz="half" idx="1"/>
          </p:nvPr>
        </p:nvSpPr>
        <p:spPr>
          <a:xfrm>
            <a:off x="838200" y="1591449"/>
            <a:ext cx="10515600" cy="3850898"/>
          </a:xfrm>
        </p:spPr>
        <p:txBody>
          <a:bodyPr vert="horz" lIns="91440" tIns="45720" rIns="91440" bIns="45720" rtlCol="0" anchor="t">
            <a:normAutofit/>
          </a:bodyPr>
          <a:lstStyle/>
          <a:p>
            <a:r>
              <a:rPr lang="en-US" i="1" strike="noStrike" dirty="0">
                <a:solidFill>
                  <a:srgbClr val="3C3936"/>
                </a:solidFill>
                <a:effectLst/>
                <a:latin typeface="+mj-lt"/>
                <a:hlinkClick r:id="rId3"/>
              </a:rPr>
              <a:t>A Deposition of Colonial Militiamen from the Battle of Lexington and Concord</a:t>
            </a:r>
            <a:endParaRPr lang="en-US" i="1" dirty="0">
              <a:solidFill>
                <a:srgbClr val="3C3936"/>
              </a:solidFill>
              <a:effectLst/>
              <a:latin typeface="+mj-lt"/>
            </a:endParaRPr>
          </a:p>
          <a:p>
            <a:r>
              <a:rPr lang="en-US" i="1" strike="noStrike" dirty="0">
                <a:solidFill>
                  <a:srgbClr val="3C3936"/>
                </a:solidFill>
                <a:effectLst/>
                <a:latin typeface="+mj-lt"/>
                <a:hlinkClick r:id="rId4"/>
              </a:rPr>
              <a:t>"I Heard The Guns"</a:t>
            </a:r>
            <a:endParaRPr lang="en-US" i="1" dirty="0">
              <a:solidFill>
                <a:srgbClr val="3C3936"/>
              </a:solidFill>
              <a:effectLst/>
              <a:latin typeface="+mj-lt"/>
            </a:endParaRPr>
          </a:p>
          <a:p>
            <a:r>
              <a:rPr lang="en-US" i="1" strike="noStrike" dirty="0">
                <a:solidFill>
                  <a:srgbClr val="3C3936"/>
                </a:solidFill>
                <a:effectLst/>
                <a:latin typeface="+mj-lt"/>
                <a:hlinkClick r:id="rId5"/>
              </a:rPr>
              <a:t>Loyalist Woman's Account of Lexington and Concord</a:t>
            </a:r>
            <a:endParaRPr lang="en-US" i="1" strike="noStrike" dirty="0">
              <a:solidFill>
                <a:srgbClr val="3C3936"/>
              </a:solidFill>
              <a:effectLst/>
              <a:latin typeface="+mj-lt"/>
            </a:endParaRPr>
          </a:p>
          <a:p>
            <a:r>
              <a:rPr lang="en-US" i="1" strike="noStrike" dirty="0">
                <a:solidFill>
                  <a:srgbClr val="3C3936"/>
                </a:solidFill>
                <a:effectLst/>
                <a:latin typeface="+mj-lt"/>
                <a:hlinkClick r:id="rId6"/>
              </a:rPr>
              <a:t>"Several Letters Arrived at New-York, dated April 21, 1775"</a:t>
            </a:r>
            <a:endParaRPr lang="en-US" i="1" dirty="0">
              <a:solidFill>
                <a:srgbClr val="3C3936"/>
              </a:solidFill>
              <a:effectLst/>
              <a:latin typeface="+mj-lt"/>
            </a:endParaRPr>
          </a:p>
          <a:p>
            <a:r>
              <a:rPr lang="en-US" i="1" strike="noStrike" dirty="0">
                <a:solidFill>
                  <a:srgbClr val="3C3936"/>
                </a:solidFill>
                <a:effectLst/>
                <a:latin typeface="+mj-lt"/>
                <a:hlinkClick r:id="rId7"/>
              </a:rPr>
              <a:t>"Describing the Events that Took Place at Lexington and Concord“</a:t>
            </a:r>
            <a:endParaRPr lang="en-US" i="1" strike="noStrike" dirty="0">
              <a:solidFill>
                <a:srgbClr val="3C3936"/>
              </a:solidFill>
              <a:effectLst/>
              <a:latin typeface="+mj-lt"/>
            </a:endParaRPr>
          </a:p>
          <a:p>
            <a:r>
              <a:rPr lang="en-US" i="1" strike="noStrike" dirty="0">
                <a:solidFill>
                  <a:srgbClr val="3C3936"/>
                </a:solidFill>
                <a:effectLst/>
                <a:latin typeface="+mj-lt"/>
                <a:hlinkClick r:id="rId8"/>
              </a:rPr>
              <a:t>The American Crisis (1775)</a:t>
            </a:r>
            <a:endParaRPr lang="en-US" i="1" dirty="0">
              <a:solidFill>
                <a:srgbClr val="3C3936"/>
              </a:solidFill>
              <a:effectLst/>
              <a:latin typeface="+mj-lt"/>
            </a:endParaRPr>
          </a:p>
          <a:p>
            <a:pPr marL="0" indent="0">
              <a:buNone/>
            </a:pPr>
            <a:endParaRPr lang="en-US" b="1" i="0" dirty="0">
              <a:solidFill>
                <a:srgbClr val="3C3936"/>
              </a:solidFill>
              <a:effectLst/>
              <a:latin typeface="Georgia" panose="02040502050405020303" pitchFamily="18" charset="0"/>
            </a:endParaRPr>
          </a:p>
          <a:p>
            <a:pPr marL="0" indent="0">
              <a:buNone/>
            </a:pPr>
            <a:endParaRPr lang="en-US" b="1" i="0" dirty="0">
              <a:solidFill>
                <a:srgbClr val="3C3936"/>
              </a:solidFill>
              <a:effectLst/>
              <a:latin typeface="Georgia" panose="02040502050405020303" pitchFamily="18" charset="0"/>
            </a:endParaRPr>
          </a:p>
          <a:p>
            <a:pPr marL="0" indent="0">
              <a:buNone/>
            </a:pPr>
            <a:endParaRPr lang="en-US" b="1" dirty="0"/>
          </a:p>
        </p:txBody>
      </p:sp>
      <p:sp>
        <p:nvSpPr>
          <p:cNvPr id="5" name="Content Placeholder 4">
            <a:extLst>
              <a:ext uri="{FF2B5EF4-FFF2-40B4-BE49-F238E27FC236}">
                <a16:creationId xmlns:a16="http://schemas.microsoft.com/office/drawing/2014/main" id="{BDF459E2-0A99-8D20-3610-508239759EA8}"/>
              </a:ext>
            </a:extLst>
          </p:cNvPr>
          <p:cNvSpPr>
            <a:spLocks noGrp="1"/>
          </p:cNvSpPr>
          <p:nvPr>
            <p:ph sz="half" idx="2"/>
          </p:nvPr>
        </p:nvSpPr>
        <p:spPr>
          <a:xfrm>
            <a:off x="6339468" y="1825625"/>
            <a:ext cx="5181600" cy="3850898"/>
          </a:xfrm>
        </p:spPr>
        <p:txBody>
          <a:bodyPr vert="horz" lIns="91440" tIns="45720" rIns="91440" bIns="45720" rtlCol="0" anchor="t">
            <a:normAutofit/>
          </a:bodyPr>
          <a:lstStyle/>
          <a:p>
            <a:pPr marL="0" indent="0">
              <a:buNone/>
            </a:pPr>
            <a:br>
              <a:rPr lang="en-US" dirty="0"/>
            </a:br>
            <a:endParaRPr lang="en-US" dirty="0"/>
          </a:p>
          <a:p>
            <a:endParaRPr lang="en-US" dirty="0"/>
          </a:p>
        </p:txBody>
      </p:sp>
    </p:spTree>
    <p:extLst>
      <p:ext uri="{BB962C8B-B14F-4D97-AF65-F5344CB8AC3E}">
        <p14:creationId xmlns:p14="http://schemas.microsoft.com/office/powerpoint/2010/main" val="4023638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36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7965826-2D00-C5D4-A4EC-9DDCE4C58929}"/>
              </a:ext>
            </a:extLst>
          </p:cNvPr>
          <p:cNvPicPr>
            <a:picLocks noChangeAspect="1"/>
          </p:cNvPicPr>
          <p:nvPr/>
        </p:nvPicPr>
        <p:blipFill>
          <a:blip r:embed="rId3">
            <a:extLst>
              <a:ext uri="{28A0092B-C50C-407E-A947-70E740481C1C}">
                <a14:useLocalDpi xmlns:a14="http://schemas.microsoft.com/office/drawing/2010/main" val="0"/>
              </a:ext>
            </a:extLst>
          </a:blip>
          <a:srcRect t="1153"/>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FA21C4-BB81-6961-B2A7-D9B6A964846F}"/>
              </a:ext>
            </a:extLst>
          </p:cNvPr>
          <p:cNvSpPr>
            <a:spLocks noGrp="1"/>
          </p:cNvSpPr>
          <p:nvPr>
            <p:ph type="title"/>
          </p:nvPr>
        </p:nvSpPr>
        <p:spPr>
          <a:xfrm>
            <a:off x="290209" y="2479044"/>
            <a:ext cx="3822189" cy="1899912"/>
          </a:xfrm>
        </p:spPr>
        <p:txBody>
          <a:bodyPr vert="horz" lIns="91440" tIns="45720" rIns="91440" bIns="45720" rtlCol="0">
            <a:normAutofit/>
          </a:bodyPr>
          <a:lstStyle/>
          <a:p>
            <a:pPr algn="ctr"/>
            <a:r>
              <a:rPr lang="en-US" sz="4000" dirty="0"/>
              <a:t>Map of the British Advance</a:t>
            </a:r>
          </a:p>
        </p:txBody>
      </p:sp>
    </p:spTree>
    <p:extLst>
      <p:ext uri="{BB962C8B-B14F-4D97-AF65-F5344CB8AC3E}">
        <p14:creationId xmlns:p14="http://schemas.microsoft.com/office/powerpoint/2010/main" val="1194384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FA5EF7-7799-5EBA-1E90-78BDE86154C5}"/>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142797A-E86B-6619-596A-1CCB40394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289ABF6-A4E1-2217-265F-1322BD52CC71}"/>
              </a:ext>
            </a:extLst>
          </p:cNvPr>
          <p:cNvPicPr>
            <a:picLocks noChangeAspect="1"/>
          </p:cNvPicPr>
          <p:nvPr/>
        </p:nvPicPr>
        <p:blipFill>
          <a:blip r:embed="rId3">
            <a:extLst>
              <a:ext uri="{28A0092B-C50C-407E-A947-70E740481C1C}">
                <a14:useLocalDpi xmlns:a14="http://schemas.microsoft.com/office/drawing/2010/main" val="0"/>
              </a:ext>
            </a:extLst>
          </a:blip>
          <a:srcRect t="958" b="958"/>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8A9FDEC0-9B6D-462C-A13B-E7999D54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F46FD7-A18B-6508-D343-473EB174BBCA}"/>
              </a:ext>
            </a:extLst>
          </p:cNvPr>
          <p:cNvSpPr>
            <a:spLocks noGrp="1"/>
          </p:cNvSpPr>
          <p:nvPr>
            <p:ph type="title"/>
          </p:nvPr>
        </p:nvSpPr>
        <p:spPr>
          <a:xfrm>
            <a:off x="290209" y="2479044"/>
            <a:ext cx="3822189" cy="1899912"/>
          </a:xfrm>
        </p:spPr>
        <p:txBody>
          <a:bodyPr vert="horz" lIns="91440" tIns="45720" rIns="91440" bIns="45720" rtlCol="0">
            <a:normAutofit/>
          </a:bodyPr>
          <a:lstStyle/>
          <a:p>
            <a:pPr algn="ctr"/>
            <a:r>
              <a:rPr lang="en-US" sz="4000" dirty="0"/>
              <a:t>Map of the British Retreat</a:t>
            </a:r>
          </a:p>
        </p:txBody>
      </p:sp>
    </p:spTree>
    <p:extLst>
      <p:ext uri="{BB962C8B-B14F-4D97-AF65-F5344CB8AC3E}">
        <p14:creationId xmlns:p14="http://schemas.microsoft.com/office/powerpoint/2010/main" val="917764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643C8F-4D7A-C10B-AA8B-E1BE968FD79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kern="1200">
                <a:solidFill>
                  <a:schemeClr val="tx1"/>
                </a:solidFill>
                <a:latin typeface="+mj-lt"/>
                <a:ea typeface="+mj-ea"/>
                <a:cs typeface="+mj-cs"/>
              </a:rPr>
              <a:t>Massachusetts</a:t>
            </a:r>
          </a:p>
        </p:txBody>
      </p:sp>
      <p:sp>
        <p:nvSpPr>
          <p:cNvPr id="4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812129-1CB5-E4D2-0F8B-071E046F6255}"/>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1400" dirty="0"/>
              <a:t>Massachusetts Bay Colony was founded in 1630.</a:t>
            </a:r>
          </a:p>
          <a:p>
            <a:r>
              <a:rPr lang="en-US" sz="1400" dirty="0"/>
              <a:t>By the mid-1700’s, Massachusetts was one of the most prosperous colonies and had a busy seaport and capital at Boston. </a:t>
            </a:r>
          </a:p>
          <a:p>
            <a:r>
              <a:rPr lang="en-US" sz="1400" dirty="0">
                <a:solidFill>
                  <a:srgbClr val="C00000"/>
                </a:solidFill>
              </a:rPr>
              <a:t>Massachusetts became a center of resistance to British taxes. </a:t>
            </a:r>
            <a:r>
              <a:rPr lang="en-US" sz="1400" dirty="0"/>
              <a:t>Boston was the scene of confrontations like the Boston Massacre (1770) and Boston Tea Party (1773).</a:t>
            </a:r>
          </a:p>
          <a:p>
            <a:r>
              <a:rPr lang="en-US" sz="1400" dirty="0"/>
              <a:t>The Sons of Liberty organized protests against British taxation and British soldiers sent to Boston. </a:t>
            </a:r>
          </a:p>
          <a:p>
            <a:r>
              <a:rPr lang="en-US" sz="1400" dirty="0"/>
              <a:t>In 1774 the Massachusetts Provincial Congress tried to seize control of the colony from the British Royal Governor. This Congress also </a:t>
            </a:r>
            <a:r>
              <a:rPr lang="en-US" sz="1400" dirty="0">
                <a:solidFill>
                  <a:srgbClr val="C00000"/>
                </a:solidFill>
              </a:rPr>
              <a:t>asked local militia units to prepare to defend the colony’s weapons and supplies </a:t>
            </a:r>
            <a:r>
              <a:rPr lang="en-US" sz="1400" dirty="0"/>
              <a:t>from the British soldiers.</a:t>
            </a:r>
          </a:p>
        </p:txBody>
      </p:sp>
      <p:pic>
        <p:nvPicPr>
          <p:cNvPr id="8" name="Content Placeholder 7">
            <a:extLst>
              <a:ext uri="{FF2B5EF4-FFF2-40B4-BE49-F238E27FC236}">
                <a16:creationId xmlns:a16="http://schemas.microsoft.com/office/drawing/2014/main" id="{46A36DE4-3AA2-86F9-0469-420BF0A8B66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9868" r="9868" b="5687"/>
          <a:stretch/>
        </p:blipFill>
        <p:spPr>
          <a:xfrm>
            <a:off x="6099048" y="708494"/>
            <a:ext cx="5458968" cy="5131623"/>
          </a:xfrm>
          <a:prstGeom prst="rect">
            <a:avLst/>
          </a:prstGeom>
        </p:spPr>
      </p:pic>
    </p:spTree>
    <p:extLst>
      <p:ext uri="{BB962C8B-B14F-4D97-AF65-F5344CB8AC3E}">
        <p14:creationId xmlns:p14="http://schemas.microsoft.com/office/powerpoint/2010/main" val="3247867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73EA-0B1B-DA1B-D166-DF235892A50B}"/>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200" dirty="0"/>
              <a:t>The Mission</a:t>
            </a:r>
          </a:p>
        </p:txBody>
      </p:sp>
      <p:cxnSp>
        <p:nvCxnSpPr>
          <p:cNvPr id="22" name="Straight Connector 2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4838C2-E39E-2DCC-5F97-9B695E985108}"/>
              </a:ext>
            </a:extLst>
          </p:cNvPr>
          <p:cNvSpPr>
            <a:spLocks noGrp="1"/>
          </p:cNvSpPr>
          <p:nvPr>
            <p:ph sz="half" idx="1"/>
          </p:nvPr>
        </p:nvSpPr>
        <p:spPr>
          <a:xfrm>
            <a:off x="761999" y="2128757"/>
            <a:ext cx="4085665" cy="3591207"/>
          </a:xfrm>
        </p:spPr>
        <p:txBody>
          <a:bodyPr vert="horz" lIns="91440" tIns="45720" rIns="91440" bIns="45720" rtlCol="0">
            <a:normAutofit/>
          </a:bodyPr>
          <a:lstStyle/>
          <a:p>
            <a:r>
              <a:rPr lang="en-US" sz="2000" dirty="0">
                <a:solidFill>
                  <a:srgbClr val="C00000"/>
                </a:solidFill>
              </a:rPr>
              <a:t>700 British soldiers </a:t>
            </a:r>
            <a:r>
              <a:rPr lang="en-US" sz="2000" dirty="0"/>
              <a:t>left Boston, Massachusetts with orders to march to Concord and capture weapons stored there.</a:t>
            </a:r>
          </a:p>
          <a:p>
            <a:r>
              <a:rPr lang="en-US" sz="2000" dirty="0"/>
              <a:t>Expecting the British expedition and warned hours ahead of time, </a:t>
            </a:r>
            <a:r>
              <a:rPr lang="en-US" sz="2000" dirty="0">
                <a:solidFill>
                  <a:srgbClr val="C00000"/>
                </a:solidFill>
              </a:rPr>
              <a:t>minutemen and militia </a:t>
            </a:r>
            <a:r>
              <a:rPr lang="en-US" sz="2000" dirty="0"/>
              <a:t>from the local communities assembled, hoping to peacefully oppose the British advance and searches.</a:t>
            </a:r>
          </a:p>
        </p:txBody>
      </p:sp>
      <p:pic>
        <p:nvPicPr>
          <p:cNvPr id="14" name="Content Placeholder 13" descr="A person riding a horse&#10;&#10;Description automatically generated">
            <a:extLst>
              <a:ext uri="{FF2B5EF4-FFF2-40B4-BE49-F238E27FC236}">
                <a16:creationId xmlns:a16="http://schemas.microsoft.com/office/drawing/2014/main" id="{ADC51D60-37ED-5696-B607-B351E6EBBB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7769" r="667" b="-2"/>
          <a:stretch/>
        </p:blipFill>
        <p:spPr>
          <a:xfrm>
            <a:off x="5650992" y="10"/>
            <a:ext cx="6541008" cy="6857990"/>
          </a:xfrm>
          <a:prstGeom prst="rect">
            <a:avLst/>
          </a:prstGeom>
        </p:spPr>
      </p:pic>
    </p:spTree>
    <p:extLst>
      <p:ext uri="{BB962C8B-B14F-4D97-AF65-F5344CB8AC3E}">
        <p14:creationId xmlns:p14="http://schemas.microsoft.com/office/powerpoint/2010/main" val="1149508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8189CF-1034-2F50-2FED-A1153F5C6765}"/>
              </a:ext>
            </a:extLst>
          </p:cNvPr>
          <p:cNvSpPr>
            <a:spLocks noGrp="1"/>
          </p:cNvSpPr>
          <p:nvPr>
            <p:ph type="title"/>
          </p:nvPr>
        </p:nvSpPr>
        <p:spPr>
          <a:xfrm>
            <a:off x="838200" y="4440602"/>
            <a:ext cx="3093720" cy="1645920"/>
          </a:xfrm>
        </p:spPr>
        <p:txBody>
          <a:bodyPr vert="horz" lIns="91440" tIns="45720" rIns="91440" bIns="45720" rtlCol="0" anchor="ctr">
            <a:normAutofit/>
          </a:bodyPr>
          <a:lstStyle/>
          <a:p>
            <a:r>
              <a:rPr lang="en-US" sz="2600" kern="1200">
                <a:solidFill>
                  <a:schemeClr val="tx1"/>
                </a:solidFill>
                <a:latin typeface="+mj-lt"/>
                <a:ea typeface="+mj-ea"/>
                <a:cs typeface="+mj-cs"/>
              </a:rPr>
              <a:t>The British</a:t>
            </a:r>
          </a:p>
        </p:txBody>
      </p:sp>
      <p:pic>
        <p:nvPicPr>
          <p:cNvPr id="5" name="Picture 4" descr="A person in a military uniform&#10;&#10;Description automatically generated">
            <a:extLst>
              <a:ext uri="{FF2B5EF4-FFF2-40B4-BE49-F238E27FC236}">
                <a16:creationId xmlns:a16="http://schemas.microsoft.com/office/drawing/2014/main" id="{CC02CE61-6884-49C1-34C7-737F899F6ECC}"/>
              </a:ext>
            </a:extLst>
          </p:cNvPr>
          <p:cNvPicPr>
            <a:picLocks noChangeAspect="1"/>
          </p:cNvPicPr>
          <p:nvPr/>
        </p:nvPicPr>
        <p:blipFill>
          <a:blip r:embed="rId3">
            <a:extLst>
              <a:ext uri="{28A0092B-C50C-407E-A947-70E740481C1C}">
                <a14:useLocalDpi xmlns:a14="http://schemas.microsoft.com/office/drawing/2010/main" val="0"/>
              </a:ext>
            </a:extLst>
          </a:blip>
          <a:srcRect r="8679" b="3"/>
          <a:stretch/>
        </p:blipFill>
        <p:spPr>
          <a:xfrm>
            <a:off x="20" y="-13"/>
            <a:ext cx="2926060" cy="4005072"/>
          </a:xfrm>
          <a:prstGeom prst="rect">
            <a:avLst/>
          </a:prstGeom>
        </p:spPr>
      </p:pic>
      <p:pic>
        <p:nvPicPr>
          <p:cNvPr id="7" name="Picture 6">
            <a:extLst>
              <a:ext uri="{FF2B5EF4-FFF2-40B4-BE49-F238E27FC236}">
                <a16:creationId xmlns:a16="http://schemas.microsoft.com/office/drawing/2014/main" id="{8FAFFE10-6D6A-9CE1-1810-3BA7DC3DEC2A}"/>
              </a:ext>
            </a:extLst>
          </p:cNvPr>
          <p:cNvPicPr>
            <a:picLocks noChangeAspect="1"/>
          </p:cNvPicPr>
          <p:nvPr/>
        </p:nvPicPr>
        <p:blipFill>
          <a:blip r:embed="rId4">
            <a:extLst>
              <a:ext uri="{28A0092B-C50C-407E-A947-70E740481C1C}">
                <a14:useLocalDpi xmlns:a14="http://schemas.microsoft.com/office/drawing/2010/main" val="0"/>
              </a:ext>
            </a:extLst>
          </a:blip>
          <a:srcRect l="9241" r="3" b="3"/>
          <a:stretch/>
        </p:blipFill>
        <p:spPr>
          <a:xfrm>
            <a:off x="3077487" y="8"/>
            <a:ext cx="2935224" cy="4005067"/>
          </a:xfrm>
          <a:prstGeom prst="rect">
            <a:avLst/>
          </a:prstGeom>
        </p:spPr>
      </p:pic>
      <p:pic>
        <p:nvPicPr>
          <p:cNvPr id="8" name="Content Placeholder 7">
            <a:extLst>
              <a:ext uri="{FF2B5EF4-FFF2-40B4-BE49-F238E27FC236}">
                <a16:creationId xmlns:a16="http://schemas.microsoft.com/office/drawing/2014/main" id="{9D9EE796-0950-1C99-37CD-A3179A4529E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t="6279" b="6279"/>
          <a:stretch/>
        </p:blipFill>
        <p:spPr>
          <a:xfrm>
            <a:off x="6174474" y="13"/>
            <a:ext cx="2935224" cy="4005071"/>
          </a:xfrm>
          <a:prstGeom prst="rect">
            <a:avLst/>
          </a:prstGeom>
        </p:spPr>
      </p:pic>
      <p:pic>
        <p:nvPicPr>
          <p:cNvPr id="10" name="Picture 9" descr="A portrait of a person in a red coat&#10;&#10;Description automatically generated">
            <a:extLst>
              <a:ext uri="{FF2B5EF4-FFF2-40B4-BE49-F238E27FC236}">
                <a16:creationId xmlns:a16="http://schemas.microsoft.com/office/drawing/2014/main" id="{FE727889-9C94-16E2-3357-CE4740F77901}"/>
              </a:ext>
            </a:extLst>
          </p:cNvPr>
          <p:cNvPicPr>
            <a:picLocks noChangeAspect="1"/>
          </p:cNvPicPr>
          <p:nvPr/>
        </p:nvPicPr>
        <p:blipFill>
          <a:blip r:embed="rId6">
            <a:extLst>
              <a:ext uri="{28A0092B-C50C-407E-A947-70E740481C1C}">
                <a14:useLocalDpi xmlns:a14="http://schemas.microsoft.com/office/drawing/2010/main" val="0"/>
              </a:ext>
            </a:extLst>
          </a:blip>
          <a:srcRect l="6905" r="4799" b="3"/>
          <a:stretch/>
        </p:blipFill>
        <p:spPr>
          <a:xfrm>
            <a:off x="9256776" y="-9"/>
            <a:ext cx="2935224" cy="4005072"/>
          </a:xfrm>
          <a:prstGeom prst="rect">
            <a:avLst/>
          </a:prstGeom>
        </p:spPr>
      </p:pic>
      <p:sp>
        <p:nvSpPr>
          <p:cNvPr id="33" name="Rectangle 32">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025152-0EAF-77BC-1758-4B5BC0E12F78}"/>
              </a:ext>
            </a:extLst>
          </p:cNvPr>
          <p:cNvSpPr>
            <a:spLocks noGrp="1"/>
          </p:cNvSpPr>
          <p:nvPr>
            <p:ph sz="half" idx="1"/>
          </p:nvPr>
        </p:nvSpPr>
        <p:spPr>
          <a:xfrm>
            <a:off x="4380266" y="4440602"/>
            <a:ext cx="7104188" cy="1645920"/>
          </a:xfrm>
        </p:spPr>
        <p:txBody>
          <a:bodyPr vert="horz" lIns="91440" tIns="45720" rIns="91440" bIns="45720" rtlCol="0" anchor="ctr">
            <a:normAutofit fontScale="85000" lnSpcReduction="20000"/>
          </a:bodyPr>
          <a:lstStyle/>
          <a:p>
            <a:r>
              <a:rPr lang="en-US" sz="1400" dirty="0">
                <a:solidFill>
                  <a:srgbClr val="C00000"/>
                </a:solidFill>
              </a:rPr>
              <a:t>General Thomas Gage </a:t>
            </a:r>
            <a:r>
              <a:rPr lang="en-US" sz="1400" dirty="0"/>
              <a:t>commanded British troops in North America in spring 1775, and he gave orders for the expedition to Concord to seize weapons.</a:t>
            </a:r>
          </a:p>
          <a:p>
            <a:r>
              <a:rPr lang="en-US" sz="1400" dirty="0">
                <a:solidFill>
                  <a:srgbClr val="C00000"/>
                </a:solidFill>
              </a:rPr>
              <a:t>Colonel Francis Smith </a:t>
            </a:r>
            <a:r>
              <a:rPr lang="en-US" sz="1400" dirty="0"/>
              <a:t>commanded the 700 British soldiers who left Boston and headed for Concord.</a:t>
            </a:r>
          </a:p>
          <a:p>
            <a:r>
              <a:rPr lang="en-US" sz="1400" dirty="0">
                <a:solidFill>
                  <a:srgbClr val="C00000"/>
                </a:solidFill>
              </a:rPr>
              <a:t>Major John Pitcairn </a:t>
            </a:r>
            <a:r>
              <a:rPr lang="en-US" sz="1400" dirty="0"/>
              <a:t>led the advance troops in the British column on the march.</a:t>
            </a:r>
          </a:p>
          <a:p>
            <a:r>
              <a:rPr lang="en-US" sz="1400" dirty="0">
                <a:solidFill>
                  <a:srgbClr val="C00000"/>
                </a:solidFill>
              </a:rPr>
              <a:t>Colonel Hugh Percy </a:t>
            </a:r>
            <a:r>
              <a:rPr lang="en-US" sz="1400" dirty="0"/>
              <a:t>commanded the reinforcements that met Smith’s troops at Lexington during their retreat from Concord.</a:t>
            </a:r>
          </a:p>
          <a:p>
            <a:r>
              <a:rPr lang="en-US" sz="1400" dirty="0"/>
              <a:t>(Left to Right: Gage, Smith, Pitcairn and Percy)</a:t>
            </a:r>
          </a:p>
        </p:txBody>
      </p:sp>
    </p:spTree>
    <p:extLst>
      <p:ext uri="{BB962C8B-B14F-4D97-AF65-F5344CB8AC3E}">
        <p14:creationId xmlns:p14="http://schemas.microsoft.com/office/powerpoint/2010/main" val="213885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19A273-9ABC-DB59-FE9D-347224AE7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BAD1C-CCB7-FB7F-8FBA-0A8B6ECA9BE9}"/>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200" dirty="0"/>
              <a:t>Midnight Messengers</a:t>
            </a:r>
          </a:p>
        </p:txBody>
      </p:sp>
      <p:cxnSp>
        <p:nvCxnSpPr>
          <p:cNvPr id="13" name="Straight Connector 1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497B5E-127D-0107-B9CD-2F7FE6846A5E}"/>
              </a:ext>
            </a:extLst>
          </p:cNvPr>
          <p:cNvSpPr>
            <a:spLocks noGrp="1"/>
          </p:cNvSpPr>
          <p:nvPr>
            <p:ph sz="half" idx="1"/>
          </p:nvPr>
        </p:nvSpPr>
        <p:spPr>
          <a:xfrm>
            <a:off x="761999" y="1859601"/>
            <a:ext cx="4657494" cy="3591207"/>
          </a:xfrm>
        </p:spPr>
        <p:txBody>
          <a:bodyPr vert="horz" lIns="91440" tIns="45720" rIns="91440" bIns="45720" rtlCol="0">
            <a:noAutofit/>
          </a:bodyPr>
          <a:lstStyle/>
          <a:p>
            <a:r>
              <a:rPr lang="en-US" sz="1600" dirty="0"/>
              <a:t>Paul Revere, William Dawes and Samuel Prescott carried the news of the British advance to Concord.</a:t>
            </a:r>
          </a:p>
          <a:p>
            <a:r>
              <a:rPr lang="en-US" sz="1600" dirty="0"/>
              <a:t>Other messengers took the news to other villages, rallying more militia units.</a:t>
            </a:r>
          </a:p>
          <a:p>
            <a:r>
              <a:rPr lang="en-US" sz="1600" dirty="0">
                <a:solidFill>
                  <a:srgbClr val="C00000"/>
                </a:solidFill>
              </a:rPr>
              <a:t>The midnight messengers completed their mission. The militia had been summoned to meet the British Regulars.</a:t>
            </a:r>
          </a:p>
        </p:txBody>
      </p:sp>
      <p:pic>
        <p:nvPicPr>
          <p:cNvPr id="6" name="Content Placeholder 5" descr="A person riding a horse&#10;&#10;Description automatically generated">
            <a:extLst>
              <a:ext uri="{FF2B5EF4-FFF2-40B4-BE49-F238E27FC236}">
                <a16:creationId xmlns:a16="http://schemas.microsoft.com/office/drawing/2014/main" id="{2B24A8B6-4789-88E9-EC1F-4AB56BE60621}"/>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11397" r="5714" b="-1"/>
          <a:stretch/>
        </p:blipFill>
        <p:spPr>
          <a:xfrm>
            <a:off x="5650992" y="10"/>
            <a:ext cx="6541008" cy="6857990"/>
          </a:xfrm>
          <a:prstGeom prst="rect">
            <a:avLst/>
          </a:prstGeom>
        </p:spPr>
      </p:pic>
    </p:spTree>
    <p:extLst>
      <p:ext uri="{BB962C8B-B14F-4D97-AF65-F5344CB8AC3E}">
        <p14:creationId xmlns:p14="http://schemas.microsoft.com/office/powerpoint/2010/main" val="309907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6058D0-0B73-140F-7573-8A3D1AB72A2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16F1E-D4B1-B720-F979-2F4A73823D88}"/>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Militia &amp; Minutemen</a:t>
            </a:r>
          </a:p>
        </p:txBody>
      </p:sp>
      <p:sp>
        <p:nvSpPr>
          <p:cNvPr id="3" name="Content Placeholder 2">
            <a:extLst>
              <a:ext uri="{FF2B5EF4-FFF2-40B4-BE49-F238E27FC236}">
                <a16:creationId xmlns:a16="http://schemas.microsoft.com/office/drawing/2014/main" id="{AB84BCC5-80A8-6FCE-B1C0-66C56145F13D}"/>
              </a:ext>
            </a:extLst>
          </p:cNvPr>
          <p:cNvSpPr>
            <a:spLocks noGrp="1"/>
          </p:cNvSpPr>
          <p:nvPr>
            <p:ph sz="half" idx="1"/>
          </p:nvPr>
        </p:nvSpPr>
        <p:spPr>
          <a:xfrm>
            <a:off x="836680" y="2405067"/>
            <a:ext cx="6002110" cy="3729034"/>
          </a:xfrm>
        </p:spPr>
        <p:txBody>
          <a:bodyPr vert="horz" lIns="91440" tIns="45720" rIns="91440" bIns="45720" rtlCol="0">
            <a:normAutofit fontScale="92500" lnSpcReduction="20000"/>
          </a:bodyPr>
          <a:lstStyle/>
          <a:p>
            <a:r>
              <a:rPr lang="en-US" sz="1900" b="0" i="0" dirty="0">
                <a:solidFill>
                  <a:srgbClr val="C00000"/>
                </a:solidFill>
                <a:effectLst/>
              </a:rPr>
              <a:t>Militia</a:t>
            </a:r>
            <a:r>
              <a:rPr lang="en-US" sz="1900" b="0" i="0" dirty="0">
                <a:effectLst/>
              </a:rPr>
              <a:t> units served as the backbone of protection in the colonies. They created a community bond that connected many far-flung neighbors. Most militias would muster and train in town and county centers, usually on court days. The events tended to have the air of a county festival, where entire communities came out to witness the drill and then host festivities afterward. Militias were the main colonial military organization for defense, but they were only part-time.</a:t>
            </a:r>
            <a:endParaRPr lang="en-US" sz="1900" dirty="0"/>
          </a:p>
          <a:p>
            <a:r>
              <a:rPr lang="en-US" sz="1900" dirty="0">
                <a:solidFill>
                  <a:srgbClr val="C00000"/>
                </a:solidFill>
              </a:rPr>
              <a:t>Minuteman</a:t>
            </a:r>
            <a:r>
              <a:rPr lang="en-US" sz="1900" dirty="0"/>
              <a:t> companies were officially created by the Massachusetts Provincial Congress in October 1774 to be the best soldiers of each militia company. They regularly trained, and some were paid. They were to respond, “at a minute’s notice.” </a:t>
            </a:r>
          </a:p>
          <a:p>
            <a:r>
              <a:rPr lang="en-US" sz="1900" dirty="0"/>
              <a:t>Both Minutemen and Militia companies responded on April 19, 1775.</a:t>
            </a:r>
          </a:p>
          <a:p>
            <a:endParaRPr lang="en-US" sz="1300" dirty="0"/>
          </a:p>
        </p:txBody>
      </p:sp>
      <p:pic>
        <p:nvPicPr>
          <p:cNvPr id="6" name="Content Placeholder 5">
            <a:extLst>
              <a:ext uri="{FF2B5EF4-FFF2-40B4-BE49-F238E27FC236}">
                <a16:creationId xmlns:a16="http://schemas.microsoft.com/office/drawing/2014/main" id="{7485884B-9FAF-8698-9F3A-36F11022DDC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6814" r="26814"/>
          <a:stretch/>
        </p:blipFill>
        <p:spPr>
          <a:xfrm>
            <a:off x="8302751" y="0"/>
            <a:ext cx="3886200" cy="6858000"/>
          </a:xfrm>
          <a:prstGeom prst="rect">
            <a:avLst/>
          </a:prstGeom>
          <a:effectLst/>
        </p:spPr>
      </p:pic>
    </p:spTree>
    <p:extLst>
      <p:ext uri="{BB962C8B-B14F-4D97-AF65-F5344CB8AC3E}">
        <p14:creationId xmlns:p14="http://schemas.microsoft.com/office/powerpoint/2010/main" val="876917221"/>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SharedWithUsers xmlns="962a2ba3-4e85-4590-8cac-33237e5999cc">
      <UserInfo>
        <DisplayName>Kristopher White</DisplayName>
        <AccountId>38</AccountId>
        <AccountType/>
      </UserInfo>
      <UserInfo>
        <DisplayName>Samantha Fisher</DisplayName>
        <AccountId>463</AccountId>
        <AccountType/>
      </UserInfo>
      <UserInfo>
        <DisplayName>Sarah Kay Bierle</DisplayName>
        <AccountId>200</AccountId>
        <AccountType/>
      </UserInfo>
    </SharedWithUsers>
    <Thumbnail xmlns="99639bad-cfa9-4ce6-b936-580a309075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9" ma:contentTypeDescription="Create a new document." ma:contentTypeScope="" ma:versionID="9c965575291eab50b220704f5f20f3de">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78b606f8f58bcb8f901b4e3558625dc"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humbnail" ma:index="26"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5DAD85-6CE2-45EF-9769-EDA7BFB568F3}">
  <ds:schemaRefs>
    <ds:schemaRef ds:uri="http://schemas.microsoft.com/sharepoint/v3/contenttype/forms"/>
  </ds:schemaRefs>
</ds:datastoreItem>
</file>

<file path=customXml/itemProps2.xml><?xml version="1.0" encoding="utf-8"?>
<ds:datastoreItem xmlns:ds="http://schemas.openxmlformats.org/officeDocument/2006/customXml" ds:itemID="{A039EC54-E5C9-4C26-B0C8-6536386A662F}">
  <ds:schemaRefs>
    <ds:schemaRef ds:uri="962a2ba3-4e85-4590-8cac-33237e5999cc"/>
    <ds:schemaRef ds:uri="99639bad-cfa9-4ce6-b936-580a309075c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A2B909D-889A-47EA-8D86-42507C745F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415</TotalTime>
  <Words>5343</Words>
  <Application>Microsoft Office PowerPoint</Application>
  <PresentationFormat>Widescreen</PresentationFormat>
  <Paragraphs>183</Paragraphs>
  <Slides>22</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Adobe Devanagari</vt:lpstr>
      <vt:lpstr>Arial</vt:lpstr>
      <vt:lpstr>Calibri</vt:lpstr>
      <vt:lpstr>Georgia</vt:lpstr>
      <vt:lpstr>inherit</vt:lpstr>
      <vt:lpstr>Office Theme</vt:lpstr>
      <vt:lpstr>1775 Perspectives: Lexington and Concord</vt:lpstr>
      <vt:lpstr>Lexington &amp; Concord in 4 Minutes</vt:lpstr>
      <vt:lpstr>Map of the British Advance</vt:lpstr>
      <vt:lpstr>Map of the British Retreat</vt:lpstr>
      <vt:lpstr>Massachusetts</vt:lpstr>
      <vt:lpstr>The Mission</vt:lpstr>
      <vt:lpstr>The British</vt:lpstr>
      <vt:lpstr>Midnight Messengers</vt:lpstr>
      <vt:lpstr>Militia &amp; Minutemen</vt:lpstr>
      <vt:lpstr>John Parker</vt:lpstr>
      <vt:lpstr>Lexington: April 19, 1775 (Morning)</vt:lpstr>
      <vt:lpstr>Marching to Concord</vt:lpstr>
      <vt:lpstr>James Barrett</vt:lpstr>
      <vt:lpstr>Concord:  April 19, 1775</vt:lpstr>
      <vt:lpstr>The British Retreat</vt:lpstr>
      <vt:lpstr>Battle Road</vt:lpstr>
      <vt:lpstr>Parker’s Revenge</vt:lpstr>
      <vt:lpstr>Percy’s Arrival</vt:lpstr>
      <vt:lpstr>Fighting Back to Boston</vt:lpstr>
      <vt:lpstr>A World About to Change</vt:lpstr>
      <vt:lpstr>Primary 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Sarah Kay Bierle</cp:lastModifiedBy>
  <cp:revision>1123</cp:revision>
  <dcterms:created xsi:type="dcterms:W3CDTF">2019-06-11T12:13:11Z</dcterms:created>
  <dcterms:modified xsi:type="dcterms:W3CDTF">2024-11-18T21:58:55Z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Order">
    <vt:r8>4434400</vt:r8>
  </property>
  <property fmtid="{D5CDD505-2E9C-101B-9397-08002B2CF9AE}" pid="4" name="MediaServiceImageTags">
    <vt:lpwstr/>
  </property>
</Properties>
</file>