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80" r:id="rId6"/>
    <p:sldId id="260" r:id="rId7"/>
    <p:sldId id="282" r:id="rId8"/>
    <p:sldId id="272" r:id="rId9"/>
    <p:sldId id="285" r:id="rId10"/>
    <p:sldId id="275" r:id="rId11"/>
    <p:sldId id="283" r:id="rId12"/>
    <p:sldId id="293" r:id="rId13"/>
    <p:sldId id="286" r:id="rId14"/>
    <p:sldId id="294" r:id="rId15"/>
    <p:sldId id="295" r:id="rId16"/>
    <p:sldId id="292"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935" autoAdjust="0"/>
  </p:normalViewPr>
  <p:slideViewPr>
    <p:cSldViewPr snapToGrid="0">
      <p:cViewPr varScale="1">
        <p:scale>
          <a:sx n="72" d="100"/>
          <a:sy n="72" d="100"/>
        </p:scale>
        <p:origin x="874" y="58"/>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primary-sources/constitution-united-stat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battlefields.org/node/6400" TargetMode="External"/><Relationship Id="rId4" Type="http://schemas.openxmlformats.org/officeDocument/2006/relationships/hyperlink" Target="https://www.battlefields.org/node/2873"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biographies/alexander-hamilt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attlefields.org/learn/biographies/aaron-burr" TargetMode="External"/><Relationship Id="rId4" Type="http://schemas.openxmlformats.org/officeDocument/2006/relationships/hyperlink" Target="https://www.battlefields.org/learn/articles/xyz-affair"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battlefields.org/learn/articles/quasi-war" TargetMode="External"/><Relationship Id="rId3" Type="http://schemas.openxmlformats.org/officeDocument/2006/relationships/hyperlink" Target="https://www.battlefields.org/learn/biographies/john-adams" TargetMode="External"/><Relationship Id="rId7" Type="http://schemas.openxmlformats.org/officeDocument/2006/relationships/hyperlink" Target="https://www.battlefields.org/learn/primary-sources/1798-kentucky-resolu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learn/primary-sources/1798-virginia-resolutions-and-extracts-address-people" TargetMode="External"/><Relationship Id="rId5" Type="http://schemas.openxmlformats.org/officeDocument/2006/relationships/hyperlink" Target="https://www.battlefields.org/learn/articles/alien-and-sedition-acts" TargetMode="External"/><Relationship Id="rId4" Type="http://schemas.openxmlformats.org/officeDocument/2006/relationships/hyperlink" Target="https://www.battlefields.org/learn/articles/xyz-affai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biographies/aaron-bur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biographies/george-washingt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battlefields.org/learn/articles/federalist-party" TargetMode="External"/><Relationship Id="rId4" Type="http://schemas.openxmlformats.org/officeDocument/2006/relationships/hyperlink" Target="https://www.battlefields.org/learn/primary-sources/constitution-united-stat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biographies/george-washingt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attlefields.org/learn/articles/whiskey-rebellion" TargetMode="External"/><Relationship Id="rId5" Type="http://schemas.openxmlformats.org/officeDocument/2006/relationships/hyperlink" Target="https://www.battlefields.org/learn/articles/jay-treaty" TargetMode="External"/><Relationship Id="rId4" Type="http://schemas.openxmlformats.org/officeDocument/2006/relationships/hyperlink" Target="https://www.battlefields.org/learn/articles/george-washington-and-neutral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primary-sources/washingtons-farewell-addr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Constitution of the United States: </a:t>
            </a:r>
            <a:r>
              <a:rPr lang="en-US" sz="1800" b="0" i="0" u="sng" strike="noStrike" dirty="0">
                <a:solidFill>
                  <a:srgbClr val="0563C1"/>
                </a:solidFill>
                <a:effectLst/>
                <a:latin typeface="Calibri" panose="020F0502020204030204" pitchFamily="34" charset="0"/>
                <a:hlinkClick r:id="rId3"/>
              </a:rPr>
              <a:t>https://www.battlefields.org/learn/primary-sources/constitution-united-states</a:t>
            </a:r>
            <a:endParaRPr lang="en-US" sz="1800" b="0" i="0" u="sng"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563C1"/>
                </a:solidFill>
                <a:effectLst/>
                <a:latin typeface="Calibri" panose="020F0502020204030204" pitchFamily="34" charset="0"/>
              </a:rPr>
              <a:t>Forms of Government: https://www.battlefields.org/learn/articles/forms-government</a:t>
            </a:r>
          </a:p>
          <a:p>
            <a:pPr algn="l" fontAlgn="base">
              <a:spcAft>
                <a:spcPts val="1125"/>
              </a:spcAft>
            </a:pPr>
            <a:r>
              <a:rPr lang="en-US" b="0" i="0" dirty="0">
                <a:solidFill>
                  <a:srgbClr val="3C3936"/>
                </a:solidFill>
                <a:effectLst/>
                <a:latin typeface="Georgia" panose="02040502050405020303" pitchFamily="18" charset="0"/>
              </a:rPr>
              <a:t>By mid-September 1787 as the final draft of the </a:t>
            </a:r>
            <a:r>
              <a:rPr lang="en-US" b="0" i="0" u="none" strike="noStrike" dirty="0">
                <a:solidFill>
                  <a:srgbClr val="9C0202"/>
                </a:solidFill>
                <a:effectLst/>
                <a:latin typeface="inherit"/>
                <a:hlinkClick r:id="rId4"/>
              </a:rPr>
              <a:t>Constitution of the United States</a:t>
            </a:r>
            <a:r>
              <a:rPr lang="en-US" b="0" i="0" dirty="0">
                <a:solidFill>
                  <a:srgbClr val="3C3936"/>
                </a:solidFill>
                <a:effectLst/>
                <a:latin typeface="Georgia" panose="02040502050405020303" pitchFamily="18" charset="0"/>
              </a:rPr>
              <a:t> took shape, the debates and decisions had led to a federal government with internal and external checks and balances to help distribute and limit governmental powers. Webster defined “Federal” as “Consisting in a compact between parties, particularly and chiefly between states or nations; founded on alliance by contract or mutual agreement; as a federal government, such as that of the United States.” With a stronger central government than a confederacy but with limits to that centralized power outlined by a governing document, the United States adopted the form of a federal democratic-republic form of government outlined in a constitution. </a:t>
            </a:r>
          </a:p>
          <a:p>
            <a:pPr algn="l" fontAlgn="base">
              <a:spcAft>
                <a:spcPts val="1125"/>
              </a:spcAft>
            </a:pPr>
            <a:r>
              <a:rPr lang="en-US" b="0" i="0" dirty="0">
                <a:solidFill>
                  <a:srgbClr val="3C3936"/>
                </a:solidFill>
                <a:effectLst/>
                <a:latin typeface="Georgia" panose="02040502050405020303" pitchFamily="18" charset="0"/>
              </a:rPr>
              <a:t>Governing authority was divided between three branches of government: legislative, executive and judicial. Each balancing and countering each other. The legislature (Congress) would be bicameral (two houses) with a Senate and a House. In the House, the representatives from the states would be elected by the people and each state would have representatives based on the population of the state. In the Senate, each state—regardless of size or population—would have two senators, elected by the state’s legislature. (In 1913, the 17</a:t>
            </a:r>
            <a:r>
              <a:rPr lang="en-US" b="0" i="0" baseline="30000" dirty="0">
                <a:solidFill>
                  <a:srgbClr val="3C3936"/>
                </a:solidFill>
                <a:effectLst/>
                <a:latin typeface="inherit"/>
              </a:rPr>
              <a:t>th</a:t>
            </a:r>
            <a:r>
              <a:rPr lang="en-US" b="0" i="0" dirty="0">
                <a:solidFill>
                  <a:srgbClr val="3C3936"/>
                </a:solidFill>
                <a:effectLst/>
                <a:latin typeface="Georgia" panose="02040502050405020303" pitchFamily="18" charset="0"/>
              </a:rPr>
              <a:t> Amendment to the Constitution was ratified, allowing for direct election of senators.) The </a:t>
            </a:r>
            <a:r>
              <a:rPr lang="en-US" b="0" i="0" u="none" strike="noStrike" dirty="0">
                <a:solidFill>
                  <a:srgbClr val="9C0202"/>
                </a:solidFill>
                <a:effectLst/>
                <a:latin typeface="inherit"/>
                <a:hlinkClick r:id="rId5"/>
              </a:rPr>
              <a:t>Bill of Rights—</a:t>
            </a:r>
            <a:r>
              <a:rPr lang="en-US" b="0" i="0" dirty="0">
                <a:solidFill>
                  <a:srgbClr val="3C3936"/>
                </a:solidFill>
                <a:effectLst/>
                <a:latin typeface="Georgia" panose="02040502050405020303" pitchFamily="18" charset="0"/>
              </a:rPr>
              <a:t>the first ten amendments added to the Constitution and ratified in 1791—emphasized and protected the rights of Americans and that specifically stated that powers not given in the Constitution would remain with the states. </a:t>
            </a:r>
          </a:p>
          <a:p>
            <a:pPr algn="l" fontAlgn="base">
              <a:spcAft>
                <a:spcPts val="1125"/>
              </a:spcAft>
            </a:pPr>
            <a:r>
              <a:rPr lang="en-US" b="0" i="0" dirty="0">
                <a:solidFill>
                  <a:srgbClr val="3C3936"/>
                </a:solidFill>
                <a:effectLst/>
                <a:latin typeface="Georgia" panose="02040502050405020303" pitchFamily="18" charset="0"/>
              </a:rPr>
              <a:t>The Constitution of the United States tries to protect the voice of the people and creates a system of checks and balances to limit the power of the federal government. The delegates to the Philadelphia Convention shifted their goal from revising the Articles of Confederation to creating something new. They drafted a document that combined the ideas of republics, the voices of democracy and the limits to try to prevent future tyranny.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2</a:t>
            </a:fld>
            <a:endParaRPr lang="en-US"/>
          </a:p>
        </p:txBody>
      </p:sp>
    </p:spTree>
    <p:extLst>
      <p:ext uri="{BB962C8B-B14F-4D97-AF65-F5344CB8AC3E}">
        <p14:creationId xmlns:p14="http://schemas.microsoft.com/office/powerpoint/2010/main" val="404074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C8827-BCC0-DEA1-4A0D-40862D800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37191-AB84-D818-A8D0-DEE561230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A1A5B-82F8-55BE-C335-E05F06BEB1E5}"/>
              </a:ext>
            </a:extLst>
          </p:cNvPr>
          <p:cNvSpPr>
            <a:spLocks noGrp="1"/>
          </p:cNvSpPr>
          <p:nvPr>
            <p:ph type="body" idx="1"/>
          </p:nvPr>
        </p:nvSpPr>
        <p:spPr/>
        <p:txBody>
          <a:bodyPr/>
          <a:lstStyle/>
          <a:p>
            <a:r>
              <a:rPr lang="en-US" dirty="0"/>
              <a:t>John Adams: https://www.battlefields.org/learn/biographies/john-adams</a:t>
            </a:r>
          </a:p>
          <a:p>
            <a:r>
              <a:rPr lang="en-US" b="0" i="0" dirty="0">
                <a:solidFill>
                  <a:srgbClr val="3C3936"/>
                </a:solidFill>
                <a:effectLst/>
                <a:latin typeface="Georgia" panose="02040502050405020303" pitchFamily="18" charset="0"/>
              </a:rPr>
              <a:t>Mid-1788, Adams returned to Massachusetts and was greeted warmly by his friends and family. The following year, in 1789, Adams was elected Vice President of the United States under George Washington's administration. Adams presided over the Senate as a Federalist and worked closely with other cabinet members, including </a:t>
            </a:r>
            <a:r>
              <a:rPr lang="en-US" b="0" i="0" u="none" strike="noStrike" dirty="0">
                <a:solidFill>
                  <a:srgbClr val="9C0202"/>
                </a:solidFill>
                <a:effectLst/>
                <a:latin typeface="Georgia" panose="02040502050405020303" pitchFamily="18" charset="0"/>
                <a:hlinkClick r:id="rId3"/>
              </a:rPr>
              <a:t>Alexander Hamilton</a:t>
            </a:r>
            <a:r>
              <a:rPr lang="en-US" b="0" i="0" dirty="0">
                <a:solidFill>
                  <a:srgbClr val="3C3936"/>
                </a:solidFill>
                <a:effectLst/>
                <a:latin typeface="Georgia" panose="02040502050405020303" pitchFamily="18" charset="0"/>
              </a:rPr>
              <a:t> and Thomas Jefferson. At the end of Washington's presidency, Adams and Jefferson campaigned against each other in the election of 1796. With support from Alexander Hamilton and his fellow Federalists, John Adams became the second President of the United States. During his presidency, Adams faced many domestic and international controversies, including the </a:t>
            </a:r>
            <a:r>
              <a:rPr lang="en-US" b="0" i="0" u="none" strike="noStrike" dirty="0">
                <a:solidFill>
                  <a:srgbClr val="9C0202"/>
                </a:solidFill>
                <a:effectLst/>
                <a:latin typeface="Georgia" panose="02040502050405020303" pitchFamily="18" charset="0"/>
                <a:hlinkClick r:id="rId4"/>
              </a:rPr>
              <a:t>XYZ affair</a:t>
            </a:r>
            <a:r>
              <a:rPr lang="en-US" b="0" i="0" dirty="0">
                <a:solidFill>
                  <a:srgbClr val="3C3936"/>
                </a:solidFill>
                <a:effectLst/>
                <a:latin typeface="Georgia" panose="02040502050405020303" pitchFamily="18" charset="0"/>
              </a:rPr>
              <a:t>, the Alien and Sedition Acts, and the beginning of the Quasi-War with France. Adams also successfully rebuilt the United States Navy, giving him the title "the father of the American Navy" and passing a law establishing the Library of Congress. Adam ran for reelection in 1800 against Thomas Jefferson and </a:t>
            </a:r>
            <a:r>
              <a:rPr lang="en-US" b="0" i="0" u="none" strike="noStrike" dirty="0">
                <a:solidFill>
                  <a:srgbClr val="9C0202"/>
                </a:solidFill>
                <a:effectLst/>
                <a:latin typeface="Georgia" panose="02040502050405020303" pitchFamily="18" charset="0"/>
                <a:hlinkClick r:id="rId5"/>
              </a:rPr>
              <a:t>Arron Burr</a:t>
            </a:r>
            <a:r>
              <a:rPr lang="en-US" b="0" i="0" dirty="0">
                <a:solidFill>
                  <a:srgbClr val="3C3936"/>
                </a:solidFill>
                <a:effectLst/>
                <a:latin typeface="Georgia" panose="02040502050405020303" pitchFamily="18" charset="0"/>
              </a:rPr>
              <a:t> and did not receive enough votes. </a:t>
            </a:r>
            <a:endParaRPr lang="en-US" dirty="0"/>
          </a:p>
        </p:txBody>
      </p:sp>
      <p:sp>
        <p:nvSpPr>
          <p:cNvPr id="4" name="Slide Number Placeholder 3">
            <a:extLst>
              <a:ext uri="{FF2B5EF4-FFF2-40B4-BE49-F238E27FC236}">
                <a16:creationId xmlns:a16="http://schemas.microsoft.com/office/drawing/2014/main" id="{FD27A092-4846-0278-2207-F4DCA5B64EC0}"/>
              </a:ext>
            </a:extLst>
          </p:cNvPr>
          <p:cNvSpPr>
            <a:spLocks noGrp="1"/>
          </p:cNvSpPr>
          <p:nvPr>
            <p:ph type="sldNum" sz="quarter" idx="5"/>
          </p:nvPr>
        </p:nvSpPr>
        <p:spPr/>
        <p:txBody>
          <a:bodyPr/>
          <a:lstStyle/>
          <a:p>
            <a:fld id="{029EA017-2EB8-453B-B301-E42CC9777967}" type="slidenum">
              <a:rPr lang="en-US" smtClean="0"/>
              <a:t>11</a:t>
            </a:fld>
            <a:endParaRPr lang="en-US"/>
          </a:p>
        </p:txBody>
      </p:sp>
    </p:spTree>
    <p:extLst>
      <p:ext uri="{BB962C8B-B14F-4D97-AF65-F5344CB8AC3E}">
        <p14:creationId xmlns:p14="http://schemas.microsoft.com/office/powerpoint/2010/main" val="225649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0598-2BA5-BAFC-BBDE-3182523E6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58252-5487-E1BF-F60B-9239415C9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C3467-B211-EFA5-3AC8-60FBE180C11D}"/>
              </a:ext>
            </a:extLst>
          </p:cNvPr>
          <p:cNvSpPr>
            <a:spLocks noGrp="1"/>
          </p:cNvSpPr>
          <p:nvPr>
            <p:ph type="body" idx="1"/>
          </p:nvPr>
        </p:nvSpPr>
        <p:spPr/>
        <p:txBody>
          <a:bodyPr/>
          <a:lstStyle/>
          <a:p>
            <a:r>
              <a:rPr lang="en-US" b="0" i="0" dirty="0">
                <a:solidFill>
                  <a:srgbClr val="3C3936"/>
                </a:solidFill>
                <a:effectLst/>
                <a:latin typeface="Georgia" panose="02040502050405020303" pitchFamily="18" charset="0"/>
              </a:rPr>
              <a:t>(Image is of part of the Alien and Sedition Acts)</a:t>
            </a:r>
          </a:p>
          <a:p>
            <a:r>
              <a:rPr lang="en-US" b="0" i="0" dirty="0">
                <a:solidFill>
                  <a:srgbClr val="3C3936"/>
                </a:solidFill>
                <a:effectLst/>
                <a:latin typeface="Georgia" panose="02040502050405020303" pitchFamily="18" charset="0"/>
              </a:rPr>
              <a:t>The Federalist Party had many successes throughout the late 1700s in the Legislative Branch. In the Executive Branch, the second President of the United States, </a:t>
            </a:r>
            <a:r>
              <a:rPr lang="en-US" b="0" i="0" u="none" strike="noStrike" dirty="0">
                <a:solidFill>
                  <a:srgbClr val="9C0202"/>
                </a:solidFill>
                <a:effectLst/>
                <a:latin typeface="Georgia" panose="02040502050405020303" pitchFamily="18" charset="0"/>
                <a:hlinkClick r:id="rId3"/>
              </a:rPr>
              <a:t>John Adams</a:t>
            </a:r>
            <a:r>
              <a:rPr lang="en-US" b="0" i="0" dirty="0">
                <a:solidFill>
                  <a:srgbClr val="3C3936"/>
                </a:solidFill>
                <a:effectLst/>
                <a:latin typeface="Georgia" panose="02040502050405020303" pitchFamily="18" charset="0"/>
              </a:rPr>
              <a:t>, was a member of the Federalist Party and was to be the only Federalist president in US history. Once the early 1800s arrived, the Federalists began to lose support among the American voters, allowing the rival Jeffersonian Party to garner support.</a:t>
            </a:r>
          </a:p>
          <a:p>
            <a:r>
              <a:rPr lang="en-US" b="0" i="0" dirty="0">
                <a:solidFill>
                  <a:srgbClr val="3C3936"/>
                </a:solidFill>
                <a:effectLst/>
                <a:latin typeface="Georgia" panose="02040502050405020303" pitchFamily="18" charset="0"/>
              </a:rPr>
              <a:t>Learn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XYZ Affair: </a:t>
            </a:r>
            <a:r>
              <a:rPr lang="en-US" sz="1800" b="0" i="0" u="sng" strike="noStrike" dirty="0">
                <a:solidFill>
                  <a:srgbClr val="0563C1"/>
                </a:solidFill>
                <a:effectLst/>
                <a:latin typeface="Calibri" panose="020F0502020204030204" pitchFamily="34" charset="0"/>
                <a:hlinkClick r:id="rId4"/>
              </a:rPr>
              <a:t>https://www.battlefields.org/learn/articles/xyz-affair</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Alien and Sedition Acts: </a:t>
            </a:r>
            <a:r>
              <a:rPr lang="en-US" sz="1800" b="0" i="0" u="sng" strike="noStrike" dirty="0">
                <a:solidFill>
                  <a:srgbClr val="0563C1"/>
                </a:solidFill>
                <a:effectLst/>
                <a:latin typeface="Calibri" panose="020F0502020204030204" pitchFamily="34" charset="0"/>
                <a:hlinkClick r:id="rId5"/>
              </a:rPr>
              <a:t>https://www.battlefields.org/learn/articles/alien-and-sedition-acts</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Virginia Resolutions: </a:t>
            </a:r>
            <a:r>
              <a:rPr lang="en-US" sz="1800" b="0" i="0" u="sng" strike="noStrike" dirty="0">
                <a:solidFill>
                  <a:srgbClr val="0563C1"/>
                </a:solidFill>
                <a:effectLst/>
                <a:latin typeface="Calibri" panose="020F0502020204030204" pitchFamily="34" charset="0"/>
                <a:hlinkClick r:id="rId6"/>
              </a:rPr>
              <a:t>https://www.battlefields.org/learn/primary-sources/1798-virginia-resolutions-and-extracts-address-people</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Kentucky Resolutions: </a:t>
            </a:r>
            <a:r>
              <a:rPr lang="en-US" sz="1800" b="0" i="0" u="sng" strike="noStrike" dirty="0">
                <a:solidFill>
                  <a:srgbClr val="0563C1"/>
                </a:solidFill>
                <a:effectLst/>
                <a:latin typeface="Calibri" panose="020F0502020204030204" pitchFamily="34" charset="0"/>
                <a:hlinkClick r:id="rId7"/>
              </a:rPr>
              <a:t>https://www.battlefields.org/learn/primary-sources/1798-kentucky-resolutions</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Quasi-War: </a:t>
            </a:r>
            <a:r>
              <a:rPr lang="en-US" sz="1800" b="0" i="0" u="sng" strike="noStrike" dirty="0">
                <a:solidFill>
                  <a:srgbClr val="0563C1"/>
                </a:solidFill>
                <a:effectLst/>
                <a:latin typeface="Calibri" panose="020F0502020204030204" pitchFamily="34" charset="0"/>
                <a:hlinkClick r:id="rId8"/>
              </a:rPr>
              <a:t>https://www.battlefields.org/learn/articles/quasi-war</a:t>
            </a:r>
            <a:endParaRPr lang="en-US" b="0" i="0" dirty="0">
              <a:solidFill>
                <a:srgbClr val="3C3936"/>
              </a:solidFill>
              <a:effectLst/>
              <a:latin typeface="Georgia" panose="02040502050405020303" pitchFamily="18" charset="0"/>
            </a:endParaRPr>
          </a:p>
          <a:p>
            <a:r>
              <a:rPr lang="en-US" b="0" i="0" dirty="0">
                <a:solidFill>
                  <a:srgbClr val="3C3936"/>
                </a:solidFill>
                <a:effectLst/>
                <a:latin typeface="Georgia" panose="02040502050405020303" pitchFamily="18" charset="0"/>
              </a:rPr>
              <a:t>Election of 1800: https://www.battlefields.org/learn/articles/election-1800-adams-vs-jefferson</a:t>
            </a:r>
          </a:p>
        </p:txBody>
      </p:sp>
      <p:sp>
        <p:nvSpPr>
          <p:cNvPr id="4" name="Slide Number Placeholder 3">
            <a:extLst>
              <a:ext uri="{FF2B5EF4-FFF2-40B4-BE49-F238E27FC236}">
                <a16:creationId xmlns:a16="http://schemas.microsoft.com/office/drawing/2014/main" id="{A89E4679-1309-B6C8-5CC3-7FF6900EC2A7}"/>
              </a:ext>
            </a:extLst>
          </p:cNvPr>
          <p:cNvSpPr>
            <a:spLocks noGrp="1"/>
          </p:cNvSpPr>
          <p:nvPr>
            <p:ph type="sldNum" sz="quarter" idx="5"/>
          </p:nvPr>
        </p:nvSpPr>
        <p:spPr/>
        <p:txBody>
          <a:bodyPr/>
          <a:lstStyle/>
          <a:p>
            <a:fld id="{029EA017-2EB8-453B-B301-E42CC9777967}" type="slidenum">
              <a:rPr lang="en-US" smtClean="0"/>
              <a:t>12</a:t>
            </a:fld>
            <a:endParaRPr lang="en-US"/>
          </a:p>
        </p:txBody>
      </p:sp>
    </p:spTree>
    <p:extLst>
      <p:ext uri="{BB962C8B-B14F-4D97-AF65-F5344CB8AC3E}">
        <p14:creationId xmlns:p14="http://schemas.microsoft.com/office/powerpoint/2010/main" val="125104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The Election of 1800: https://www.battlefields.org/learn/articles/election-1800-adams-vs-jefferson</a:t>
            </a:r>
          </a:p>
          <a:p>
            <a:pPr algn="l" fontAlgn="base">
              <a:spcAft>
                <a:spcPts val="1125"/>
              </a:spcAft>
            </a:pPr>
            <a:r>
              <a:rPr lang="en-US" b="0" i="0" dirty="0">
                <a:solidFill>
                  <a:srgbClr val="3C3936"/>
                </a:solidFill>
                <a:effectLst/>
                <a:latin typeface="Georgia" panose="02040502050405020303" pitchFamily="18" charset="0"/>
              </a:rPr>
              <a:t>The campaign and election of 1800 are rightfully remembered as being both bitter and divisive. Perhaps no other election, save for the elections of 1824 or 1828, conjured up more partisanship than the one between Adams and Jefferson. The partisan newspapers ran attack ads daily. Both lead candidates remained largely detached from the political rancor, though Jefferson certainly played a greater role in directing editors what to print. </a:t>
            </a:r>
          </a:p>
          <a:p>
            <a:pPr algn="l" fontAlgn="base">
              <a:spcAft>
                <a:spcPts val="1125"/>
              </a:spcAft>
            </a:pPr>
            <a:r>
              <a:rPr lang="en-US" b="0" i="0" dirty="0">
                <a:solidFill>
                  <a:srgbClr val="3C3936"/>
                </a:solidFill>
                <a:effectLst/>
                <a:latin typeface="Georgia" panose="02040502050405020303" pitchFamily="18" charset="0"/>
              </a:rPr>
              <a:t>As president, Adams was campaigning for reelection. At times, he privately confessed his yearning for retirement, but he also remained a political fighter who could not see himself bowing out, particularly to forces he vehemently opposed. To rally party unity, the Federalists chose South Carolina’s Charles C. Pinckney as his running mate. The Republicans nominated Jefferson and New York’s </a:t>
            </a:r>
            <a:r>
              <a:rPr lang="en-US" b="0" i="0" u="none" strike="noStrike" dirty="0">
                <a:solidFill>
                  <a:srgbClr val="9C0202"/>
                </a:solidFill>
                <a:effectLst/>
                <a:latin typeface="inherit"/>
                <a:hlinkClick r:id="rId3"/>
              </a:rPr>
              <a:t>Aaron Burr</a:t>
            </a:r>
            <a:r>
              <a:rPr lang="en-US" b="0" i="0" dirty="0">
                <a:solidFill>
                  <a:srgbClr val="3C3936"/>
                </a:solidFill>
                <a:effectLst/>
                <a:latin typeface="Georgia" panose="02040502050405020303" pitchFamily="18" charset="0"/>
              </a:rPr>
              <a:t> as his vice president nominee. Because of the way the Constitution was written, the delegates in the electoral college could cast two votes each. It could mean the party’s two candidates could be divided if one came in second in the overall tallies, such as Jefferson becoming vice president under Adams and a rival political party. This had caused problems in the previous election, and would largely define the current election’s outcome.</a:t>
            </a:r>
          </a:p>
          <a:p>
            <a:pPr algn="l" fontAlgn="base">
              <a:spcAft>
                <a:spcPts val="1125"/>
              </a:spcAft>
            </a:pPr>
            <a:r>
              <a:rPr lang="en-US" b="0" i="0" dirty="0">
                <a:solidFill>
                  <a:srgbClr val="3C3936"/>
                </a:solidFill>
                <a:effectLst/>
                <a:latin typeface="Georgia" panose="02040502050405020303" pitchFamily="18" charset="0"/>
              </a:rPr>
              <a:t>Election day was December 3, 1800. By this point, the contest had already produced several results. One such result showed that neither political party was above the standard of playing fair. In Georgia, Virginia, and New York, rival factions switched voting district regulations in favor of the majority. Balloting had been underway for weeks, and the clear result showed that Adams was coming up short in key areas that had previously been Federalist strongholds. Indeed, the incumbent worried he would receive fewer votes than his running mate Pinckney. In the end, Adams would receive 65 votes to Pinckney’s 64. However, both Jefferson and Burr received 73 each, creating a tie for the presidency. Burr had been a controversial pick from the outset. Though a generation younger than Jefferson and not his equal in politics, the younger candidate was equally ambitious. Too ambitious for some, including rival Alexander Hamilton. When the Republican ticket was assembled, Burr made it clear he would run behind Jefferson, as it was widely accepted that Jefferson was the literal face of the party. Burr even indicated this to the future president. However, as the election resulted in a tie between the two men, Burr suddenly indicated to some that he intended to fight for the presidency, reversing everything he had promised up until that point. </a:t>
            </a:r>
          </a:p>
          <a:p>
            <a:pPr algn="l" fontAlgn="base">
              <a:spcAft>
                <a:spcPts val="1125"/>
              </a:spcAft>
            </a:pPr>
            <a:r>
              <a:rPr lang="en-US" b="0" i="0" dirty="0">
                <a:solidFill>
                  <a:srgbClr val="3C3936"/>
                </a:solidFill>
                <a:effectLst/>
                <a:latin typeface="Georgia" panose="02040502050405020303" pitchFamily="18" charset="0"/>
              </a:rPr>
              <a:t>The following weeks provided the necessary actions to see a victor emerge from the stalemate. And the person who cast the fate of the election was none other than Alexander Hamilton. We would assume Hamilton would do everything in his power to deface and eliminate Jefferson, his longtime political enemy. But Hamilton felt Burr was actually the greater political threat. Though he differed immensely with Jefferson ideologically, he also knew Jefferson to be temperate towards government power. Burr, on the other hand, was viewed as dangerously ambitious and could not be trusted with the reigns of the federal government. Hamilton secretly put together his terms for rallying Federalist support to Jefferson: the next administration could not undo the financial and bank system; it could not remove Federalist appointees and it had to preserve the US Navy, among other things. Hamilton had his scheme while other prominent Federalists disagreed and still viewed Jefferson as their ultimate target to defeat. Yet the same pitch was made to Burr who rejected such an agreement. </a:t>
            </a:r>
          </a:p>
          <a:p>
            <a:pPr algn="l" fontAlgn="base">
              <a:spcAft>
                <a:spcPts val="1125"/>
              </a:spcAft>
            </a:pPr>
            <a:r>
              <a:rPr lang="en-US" b="0" i="0" dirty="0">
                <a:solidFill>
                  <a:srgbClr val="3C3936"/>
                </a:solidFill>
                <a:effectLst/>
                <a:latin typeface="Georgia" panose="02040502050405020303" pitchFamily="18" charset="0"/>
              </a:rPr>
              <a:t>Starting on February 11, 1801, thirty-five votes were conducted in the House of Representatives over the next five days to choose a victor. All remained deadlocked in a tie. As the partisan infighting occurred, real threats of insurrection broke out across the country. Many factions aligned with the Republicans threatened to act if the election was stolen from Jefferson. Recall, this was shaping up to be the first real transfer of political power at the national level; the Federalists had held the presidency since 1789. Rumors circulated of a government coup d’etat and even a plan to assassinate Jefferson if he tried to take the presidency without consent.  Finally, a compromise was broached with Delaware’s James Bayard, a Federalist, and Maryland and Vermont, two states that remained deadlocked. If Bayard abstained from voting, it would lower the state threshold needed to break the tie. As this was being debated, Jefferson came to the decision to accept the terms of Hamilton’s scheme. Though never admitting it, his administration would not challenge a single stipulation put forth by his longtime political rival. The Federalist plan was now set. On February 17, during the thirty-sixth vote in the House of Representatives, Delaware abstained and did not cast a vote. The Federalist delegates of Maryland, South Carolina, and Vermont also did not vote, allowing for Jefferson to now claim a clear majority of the delegates that offset those that were no longer being counted. Thomas Jefferson had officially become the president-elect of the United States.</a:t>
            </a:r>
          </a:p>
          <a:p>
            <a:pPr algn="l" fontAlgn="base">
              <a:spcAft>
                <a:spcPts val="1125"/>
              </a:spcAft>
            </a:pPr>
            <a:endParaRPr lang="en-US" b="0" i="0" dirty="0">
              <a:solidFill>
                <a:srgbClr val="3C3936"/>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13</a:t>
            </a:fld>
            <a:endParaRPr lang="en-US"/>
          </a:p>
        </p:txBody>
      </p:sp>
    </p:spTree>
    <p:extLst>
      <p:ext uri="{BB962C8B-B14F-4D97-AF65-F5344CB8AC3E}">
        <p14:creationId xmlns:p14="http://schemas.microsoft.com/office/powerpoint/2010/main" val="234991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at www.battlefields.org</a:t>
            </a:r>
          </a:p>
        </p:txBody>
      </p:sp>
      <p:sp>
        <p:nvSpPr>
          <p:cNvPr id="4" name="Slide Number Placeholder 3"/>
          <p:cNvSpPr>
            <a:spLocks noGrp="1"/>
          </p:cNvSpPr>
          <p:nvPr>
            <p:ph type="sldNum" sz="quarter" idx="5"/>
          </p:nvPr>
        </p:nvSpPr>
        <p:spPr/>
        <p:txBody>
          <a:bodyPr/>
          <a:lstStyle/>
          <a:p>
            <a:fld id="{029EA017-2EB8-453B-B301-E42CC9777967}" type="slidenum">
              <a:rPr lang="en-US" smtClean="0"/>
              <a:t>14</a:t>
            </a:fld>
            <a:endParaRPr lang="en-US"/>
          </a:p>
        </p:txBody>
      </p:sp>
    </p:spTree>
    <p:extLst>
      <p:ext uri="{BB962C8B-B14F-4D97-AF65-F5344CB8AC3E}">
        <p14:creationId xmlns:p14="http://schemas.microsoft.com/office/powerpoint/2010/main" val="167127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Washington: https://www.battlefields.org/learn/biographies/george-Washington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When </a:t>
            </a:r>
            <a:r>
              <a:rPr lang="en-US" b="0" i="0" u="none" strike="noStrike" dirty="0">
                <a:solidFill>
                  <a:srgbClr val="9C0202"/>
                </a:solidFill>
                <a:effectLst/>
                <a:latin typeface="Georgia" panose="02040502050405020303" pitchFamily="18" charset="0"/>
                <a:hlinkClick r:id="rId3"/>
              </a:rPr>
              <a:t>George Washington</a:t>
            </a:r>
            <a:r>
              <a:rPr lang="en-US" b="0" i="0" dirty="0">
                <a:solidFill>
                  <a:srgbClr val="3C3936"/>
                </a:solidFill>
                <a:effectLst/>
                <a:latin typeface="Georgia" panose="02040502050405020303" pitchFamily="18" charset="0"/>
              </a:rPr>
              <a:t> stepped out onto the pavilion at Federal Hall in New York City on April 30, 1789, he was making history yet again. Newly fifty-seven years old, the American had been unanimously elected as the first president of the United States following the intense ratification debates that enshrined the Federal </a:t>
            </a:r>
            <a:r>
              <a:rPr lang="en-US" b="0" i="0" u="none" strike="noStrike" dirty="0">
                <a:solidFill>
                  <a:srgbClr val="9C0202"/>
                </a:solidFill>
                <a:effectLst/>
                <a:latin typeface="Georgia" panose="02040502050405020303" pitchFamily="18" charset="0"/>
                <a:hlinkClick r:id="rId4"/>
              </a:rPr>
              <a:t>Constitution</a:t>
            </a:r>
            <a:r>
              <a:rPr lang="en-US" b="0" i="0" dirty="0">
                <a:solidFill>
                  <a:srgbClr val="3C3936"/>
                </a:solidFill>
                <a:effectLst/>
                <a:latin typeface="Georgia" panose="02040502050405020303" pitchFamily="18" charset="0"/>
              </a:rPr>
              <a:t> and federal government as the modes for how the young country would function. Washington had been masterful in his position as serving as president over the Philadelphia Convention. While rarely speaking during deliberations, he, in fact, would not stop speaking in private about why the Constitution had to be ratified. Along with other </a:t>
            </a:r>
            <a:r>
              <a:rPr lang="en-US" b="0" i="0" u="none" strike="noStrike" dirty="0">
                <a:solidFill>
                  <a:srgbClr val="9C0202"/>
                </a:solidFill>
                <a:effectLst/>
                <a:latin typeface="Georgia" panose="02040502050405020303" pitchFamily="18" charset="0"/>
                <a:hlinkClick r:id="rId5"/>
              </a:rPr>
              <a:t>Federalists</a:t>
            </a:r>
            <a:r>
              <a:rPr lang="en-US" b="0" i="0" dirty="0">
                <a:solidFill>
                  <a:srgbClr val="3C3936"/>
                </a:solidFill>
                <a:effectLst/>
                <a:latin typeface="Georgia" panose="02040502050405020303" pitchFamily="18" charset="0"/>
              </a:rPr>
              <a:t>, Washington spent considerable time in the evening hours hammering out differences among colleagues and persuading wary delegates to sign off on the new government. Many of them did so on the promise that it was Washington, and the reputation that he carried, who would oversee the new government.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4</a:t>
            </a:fld>
            <a:endParaRPr lang="en-US"/>
          </a:p>
        </p:txBody>
      </p:sp>
    </p:spTree>
    <p:extLst>
      <p:ext uri="{BB962C8B-B14F-4D97-AF65-F5344CB8AC3E}">
        <p14:creationId xmlns:p14="http://schemas.microsoft.com/office/powerpoint/2010/main" val="297824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here's a link: </a:t>
            </a:r>
            <a:r>
              <a:rPr lang="en-US" b="0" i="0" dirty="0">
                <a:solidFill>
                  <a:srgbClr val="242424"/>
                </a:solidFill>
                <a:effectLst/>
                <a:latin typeface="Aptos Narrow" panose="020B0004020202020204" pitchFamily="34" charset="0"/>
              </a:rPr>
              <a:t>https://www.battlefields.org/learn/videos/untold/united-states-constitution</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a:t>5</a:t>
            </a:fld>
            <a:endParaRPr lang="en-US"/>
          </a:p>
        </p:txBody>
      </p:sp>
    </p:spTree>
    <p:extLst>
      <p:ext uri="{BB962C8B-B14F-4D97-AF65-F5344CB8AC3E}">
        <p14:creationId xmlns:p14="http://schemas.microsoft.com/office/powerpoint/2010/main" val="109314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When </a:t>
            </a:r>
            <a:r>
              <a:rPr lang="en-US" b="0" i="0" u="none" strike="noStrike" dirty="0">
                <a:solidFill>
                  <a:srgbClr val="9C0202"/>
                </a:solidFill>
                <a:effectLst/>
                <a:latin typeface="Georgia" panose="02040502050405020303" pitchFamily="18" charset="0"/>
                <a:hlinkClick r:id="rId3"/>
              </a:rPr>
              <a:t>George Washington</a:t>
            </a:r>
            <a:r>
              <a:rPr lang="en-US" b="0" i="0" dirty="0">
                <a:solidFill>
                  <a:srgbClr val="3C3936"/>
                </a:solidFill>
                <a:effectLst/>
                <a:latin typeface="Georgia" panose="02040502050405020303" pitchFamily="18" charset="0"/>
              </a:rPr>
              <a:t> was inaugurated as the first president of the United States of America, the parameters and power of the president were to be determined.  As president, like when he was general-in-chief of the Continental Army, Washington had to set the standard for all who followed him into the office. The list below represents some of the major things Washington did first as president that established a precedent for future leaders of the position.</a:t>
            </a:r>
          </a:p>
          <a:p>
            <a:r>
              <a:rPr lang="en-US" b="0" i="0" dirty="0">
                <a:solidFill>
                  <a:srgbClr val="3C3936"/>
                </a:solidFill>
                <a:effectLst/>
                <a:latin typeface="Georgia" panose="02040502050405020303" pitchFamily="18" charset="0"/>
              </a:rPr>
              <a:t>Learn more:</a:t>
            </a:r>
          </a:p>
          <a:p>
            <a:r>
              <a:rPr lang="en-US" b="0" i="0" dirty="0">
                <a:solidFill>
                  <a:srgbClr val="3C3936"/>
                </a:solidFill>
                <a:effectLst/>
                <a:latin typeface="Georgia" panose="02040502050405020303" pitchFamily="18" charset="0"/>
              </a:rPr>
              <a:t>The First American President: https://www.battlefields.org/learn/articles/first-american-president-setting-precedent</a:t>
            </a:r>
          </a:p>
          <a:p>
            <a:r>
              <a:rPr lang="en-US" b="0" i="0" dirty="0">
                <a:solidFill>
                  <a:srgbClr val="3C3936"/>
                </a:solidFill>
                <a:effectLst/>
                <a:latin typeface="Georgia" panose="02040502050405020303" pitchFamily="18" charset="0"/>
              </a:rPr>
              <a:t>President George Washington: https://www.battlefields.org/learn/articles/president-george-Washington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George Washington and Neutrality: </a:t>
            </a:r>
            <a:r>
              <a:rPr lang="en-US" sz="1800" b="0" i="0" u="sng" strike="noStrike" dirty="0">
                <a:solidFill>
                  <a:srgbClr val="0563C1"/>
                </a:solidFill>
                <a:effectLst/>
                <a:latin typeface="Calibri" panose="020F0502020204030204" pitchFamily="34" charset="0"/>
                <a:hlinkClick r:id="rId4"/>
              </a:rPr>
              <a:t>https://www.battlefields.org/learn/articles/george-washington-and-neutrality</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The Jay Treaty: </a:t>
            </a:r>
            <a:r>
              <a:rPr lang="en-US" sz="1800" b="0" i="0" u="sng" strike="noStrike" dirty="0">
                <a:solidFill>
                  <a:srgbClr val="0563C1"/>
                </a:solidFill>
                <a:effectLst/>
                <a:latin typeface="Calibri" panose="020F0502020204030204" pitchFamily="34" charset="0"/>
                <a:hlinkClick r:id="rId5"/>
              </a:rPr>
              <a:t>https://www.battlefields.org/learn/articles/jay-treaty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The Whiskey Rebellion: </a:t>
            </a:r>
            <a:r>
              <a:rPr lang="en-US" sz="1800" b="0" i="0" u="sng" strike="noStrike" dirty="0">
                <a:solidFill>
                  <a:srgbClr val="0563C1"/>
                </a:solidFill>
                <a:effectLst/>
                <a:latin typeface="Calibri" panose="020F0502020204030204" pitchFamily="34" charset="0"/>
                <a:hlinkClick r:id="rId6"/>
              </a:rPr>
              <a:t>https://www.battlefields.org/learn/articles/whiskey-rebellion</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6</a:t>
            </a:fld>
            <a:endParaRPr lang="en-US"/>
          </a:p>
        </p:txBody>
      </p:sp>
    </p:spTree>
    <p:extLst>
      <p:ext uri="{BB962C8B-B14F-4D97-AF65-F5344CB8AC3E}">
        <p14:creationId xmlns:p14="http://schemas.microsoft.com/office/powerpoint/2010/main" val="185120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6D23-A258-715A-5873-783E124E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14942-CE20-9A94-ED73-AC5EE8B1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639B-7B4B-25F2-32C4-7706A5A46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video is embedded in the slide, but here's a link: https://www.battlefields.org/learn/videos/untold/americas-two-party-system</a:t>
            </a:r>
            <a:endParaRPr lang="en-US" dirty="0"/>
          </a:p>
        </p:txBody>
      </p:sp>
      <p:sp>
        <p:nvSpPr>
          <p:cNvPr id="4" name="Slide Number Placeholder 3">
            <a:extLst>
              <a:ext uri="{FF2B5EF4-FFF2-40B4-BE49-F238E27FC236}">
                <a16:creationId xmlns:a16="http://schemas.microsoft.com/office/drawing/2014/main" id="{B555C4BF-616A-BB4B-4DCA-45C02567187A}"/>
              </a:ext>
            </a:extLst>
          </p:cNvPr>
          <p:cNvSpPr>
            <a:spLocks noGrp="1"/>
          </p:cNvSpPr>
          <p:nvPr>
            <p:ph type="sldNum" sz="quarter" idx="5"/>
          </p:nvPr>
        </p:nvSpPr>
        <p:spPr/>
        <p:txBody>
          <a:bodyPr/>
          <a:lstStyle/>
          <a:p>
            <a:fld id="{029EA017-2EB8-453B-B301-E42CC9777967}" type="slidenum">
              <a:rPr lang="en-US"/>
              <a:t>7</a:t>
            </a:fld>
            <a:endParaRPr lang="en-US"/>
          </a:p>
        </p:txBody>
      </p:sp>
    </p:spTree>
    <p:extLst>
      <p:ext uri="{BB962C8B-B14F-4D97-AF65-F5344CB8AC3E}">
        <p14:creationId xmlns:p14="http://schemas.microsoft.com/office/powerpoint/2010/main" val="363451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a:t>
            </a:r>
          </a:p>
          <a:p>
            <a:r>
              <a:rPr lang="en-US" dirty="0"/>
              <a:t>The Rise of Political Parties: https://www.battlefields.org/learn/articles/rise-political-parties</a:t>
            </a:r>
          </a:p>
          <a:p>
            <a:r>
              <a:rPr lang="en-US" dirty="0"/>
              <a:t>The Federalist Party: https://www.battlefields.org/learn/articles/federalist-party</a:t>
            </a:r>
          </a:p>
          <a:p>
            <a:r>
              <a:rPr lang="en-US" dirty="0"/>
              <a:t>Alexander Hamilton: https://www.battlefields.org/learn/biographies/alexander-Hamilton</a:t>
            </a:r>
          </a:p>
          <a:p>
            <a:r>
              <a:rPr lang="en-US" dirty="0"/>
              <a:t>(Image is a painting of Alexander Hamilton in 1792)</a:t>
            </a:r>
          </a:p>
        </p:txBody>
      </p:sp>
      <p:sp>
        <p:nvSpPr>
          <p:cNvPr id="4" name="Slide Number Placeholder 3"/>
          <p:cNvSpPr>
            <a:spLocks noGrp="1"/>
          </p:cNvSpPr>
          <p:nvPr>
            <p:ph type="sldNum" sz="quarter" idx="5"/>
          </p:nvPr>
        </p:nvSpPr>
        <p:spPr/>
        <p:txBody>
          <a:bodyPr/>
          <a:lstStyle/>
          <a:p>
            <a:fld id="{029EA017-2EB8-453B-B301-E42CC9777967}" type="slidenum">
              <a:rPr lang="en-US" smtClean="0"/>
              <a:t>8</a:t>
            </a:fld>
            <a:endParaRPr lang="en-US"/>
          </a:p>
        </p:txBody>
      </p:sp>
    </p:spTree>
    <p:extLst>
      <p:ext uri="{BB962C8B-B14F-4D97-AF65-F5344CB8AC3E}">
        <p14:creationId xmlns:p14="http://schemas.microsoft.com/office/powerpoint/2010/main" val="230403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a:t>
            </a:r>
          </a:p>
          <a:p>
            <a:r>
              <a:rPr lang="en-US" dirty="0"/>
              <a:t>The Rise of Political Parties: https://www.battlefields.org/learn/articles/rise-political-parties</a:t>
            </a:r>
          </a:p>
          <a:p>
            <a:r>
              <a:rPr lang="en-US" dirty="0"/>
              <a:t>Anti-Federalists and the Birth of American Party Politics: https://www.battlefields.org/learn/articles/antifederalists-and-birth-american-party-politics</a:t>
            </a:r>
          </a:p>
          <a:p>
            <a:r>
              <a:rPr lang="en-US" dirty="0"/>
              <a:t>The Jeffersonian Party: https://www.battlefields.org/learn/articles/jeffersonian-party</a:t>
            </a:r>
          </a:p>
          <a:p>
            <a:r>
              <a:rPr lang="en-US" dirty="0"/>
              <a:t>Thomas Jefferson: https://www.battlefields.org/learn/biographies/thomas-Jefferson</a:t>
            </a:r>
          </a:p>
          <a:p>
            <a:r>
              <a:rPr lang="en-US" dirty="0"/>
              <a:t>(Image in an early 1790s painting of Thomas Jefferson)</a:t>
            </a:r>
          </a:p>
        </p:txBody>
      </p:sp>
      <p:sp>
        <p:nvSpPr>
          <p:cNvPr id="4" name="Slide Number Placeholder 3"/>
          <p:cNvSpPr>
            <a:spLocks noGrp="1"/>
          </p:cNvSpPr>
          <p:nvPr>
            <p:ph type="sldNum" sz="quarter" idx="5"/>
          </p:nvPr>
        </p:nvSpPr>
        <p:spPr/>
        <p:txBody>
          <a:bodyPr/>
          <a:lstStyle/>
          <a:p>
            <a:fld id="{029EA017-2EB8-453B-B301-E42CC9777967}" type="slidenum">
              <a:rPr lang="en-US" smtClean="0"/>
              <a:t>9</a:t>
            </a:fld>
            <a:endParaRPr lang="en-US"/>
          </a:p>
        </p:txBody>
      </p:sp>
    </p:spTree>
    <p:extLst>
      <p:ext uri="{BB962C8B-B14F-4D97-AF65-F5344CB8AC3E}">
        <p14:creationId xmlns:p14="http://schemas.microsoft.com/office/powerpoint/2010/main" val="112149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Though he likely would have been elected a third time if he’d stayed on, Washington had no such thoughts by the time he started telling close friends he was stepping down. With drafts of Madison’s 1792 address, Washington leaned on his trusted friend Hamilton to write his Farewell Address, which first appeared in print in September 1796. This was Washington announcing to the world why he was stepping away from public service. He summed up his entire political career in the address, noting that he reluctantly took the position out of a sense of duty and that all of his decisions were made to uphold the republican vision of self-government under the Constitution. He also made clear how he felt about his foreign policy initiatives towards Europe. Warning that the United States should not entangle itself in foreign affairs, the address has become noted for its clarity and foreboding of how future administrations would make foreign policy decisions. George Washington would bow out of public life one last time on March 4, 1797.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Read Washington’s Farewell Address: </a:t>
            </a:r>
            <a:r>
              <a:rPr lang="en-US" sz="1800" b="0" i="0" u="sng" strike="noStrike" dirty="0">
                <a:solidFill>
                  <a:srgbClr val="0563C1"/>
                </a:solidFill>
                <a:effectLst/>
                <a:latin typeface="Calibri" panose="020F0502020204030204" pitchFamily="34" charset="0"/>
                <a:hlinkClick r:id="rId3"/>
              </a:rPr>
              <a:t>https://www.battlefields.org/learn/primary-sources/washingtons-farewell-address</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10</a:t>
            </a:fld>
            <a:endParaRPr lang="en-US"/>
          </a:p>
        </p:txBody>
      </p:sp>
    </p:spTree>
    <p:extLst>
      <p:ext uri="{BB962C8B-B14F-4D97-AF65-F5344CB8AC3E}">
        <p14:creationId xmlns:p14="http://schemas.microsoft.com/office/powerpoint/2010/main" val="849500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ttlefields.org/learn/videos/untold/george-washington-first-presid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attlefields.org/learn/videos/untold/americas-two-party-syste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dirty="0"/>
              <a:t>The Federalist Era</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758-29C7-1031-1A9F-71F883E9FB81}"/>
              </a:ext>
            </a:extLst>
          </p:cNvPr>
          <p:cNvSpPr>
            <a:spLocks noGrp="1"/>
          </p:cNvSpPr>
          <p:nvPr>
            <p:ph type="title"/>
          </p:nvPr>
        </p:nvSpPr>
        <p:spPr>
          <a:xfrm>
            <a:off x="481013" y="3752849"/>
            <a:ext cx="3290887" cy="2452687"/>
          </a:xfrm>
        </p:spPr>
        <p:txBody>
          <a:bodyPr anchor="ctr">
            <a:normAutofit/>
          </a:bodyPr>
          <a:lstStyle/>
          <a:p>
            <a:r>
              <a:rPr lang="en-US" sz="3600"/>
              <a:t>Washington’s Farewell</a:t>
            </a:r>
          </a:p>
        </p:txBody>
      </p:sp>
      <p:pic>
        <p:nvPicPr>
          <p:cNvPr id="5" name="Picture 4" descr="A close-up of a document&#10;&#10;Description automatically generated">
            <a:extLst>
              <a:ext uri="{FF2B5EF4-FFF2-40B4-BE49-F238E27FC236}">
                <a16:creationId xmlns:a16="http://schemas.microsoft.com/office/drawing/2014/main" id="{D161A6E9-98B2-1859-1327-FEF425001A18}"/>
              </a:ext>
            </a:extLst>
          </p:cNvPr>
          <p:cNvPicPr>
            <a:picLocks noChangeAspect="1"/>
          </p:cNvPicPr>
          <p:nvPr/>
        </p:nvPicPr>
        <p:blipFill>
          <a:blip r:embed="rId3">
            <a:extLst>
              <a:ext uri="{28A0092B-C50C-407E-A947-70E740481C1C}">
                <a14:useLocalDpi xmlns:a14="http://schemas.microsoft.com/office/drawing/2010/main" val="0"/>
              </a:ext>
            </a:extLst>
          </a:blip>
          <a:srcRect t="2200" b="4686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6B50212-B5ED-6C43-9C0B-B39BE2B411DB}"/>
              </a:ext>
            </a:extLst>
          </p:cNvPr>
          <p:cNvSpPr>
            <a:spLocks noGrp="1"/>
          </p:cNvSpPr>
          <p:nvPr>
            <p:ph idx="1"/>
          </p:nvPr>
        </p:nvSpPr>
        <p:spPr>
          <a:xfrm>
            <a:off x="3401022" y="3809054"/>
            <a:ext cx="8658898" cy="2673026"/>
          </a:xfrm>
        </p:spPr>
        <p:txBody>
          <a:bodyPr anchor="ctr">
            <a:normAutofit/>
          </a:bodyPr>
          <a:lstStyle/>
          <a:p>
            <a:r>
              <a:rPr lang="en-US" sz="1600" b="0" dirty="0"/>
              <a:t>George Washington declined serving as president for the duration of his life.</a:t>
            </a:r>
          </a:p>
          <a:p>
            <a:r>
              <a:rPr lang="en-US" sz="1600" b="0" dirty="0"/>
              <a:t>After 8 years (2 terms), he was ready to retire to his home, Mount Vernon.</a:t>
            </a:r>
          </a:p>
          <a:p>
            <a:r>
              <a:rPr lang="en-US" sz="1600" b="0" dirty="0">
                <a:solidFill>
                  <a:schemeClr val="accent1"/>
                </a:solidFill>
              </a:rPr>
              <a:t>Before he left office, he shared a letter publicly through newspapers with the American people, detailing his hopes and concerns for the future of the country; it is known as “Washington’s Farewell Address.”</a:t>
            </a:r>
          </a:p>
          <a:p>
            <a:r>
              <a:rPr lang="en-US" sz="1600" b="0" dirty="0"/>
              <a:t>He shared reflections on the new political parties, highlighted his administration’s record, and continued to support the Constitution. Washington also tried to reassure and unite the country for the future, since many people worried that the new government would break apart when he left office.</a:t>
            </a:r>
          </a:p>
          <a:p>
            <a:endParaRPr lang="en-US" sz="1500" dirty="0"/>
          </a:p>
        </p:txBody>
      </p:sp>
    </p:spTree>
    <p:extLst>
      <p:ext uri="{BB962C8B-B14F-4D97-AF65-F5344CB8AC3E}">
        <p14:creationId xmlns:p14="http://schemas.microsoft.com/office/powerpoint/2010/main" val="7748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BB6340-578C-52AC-9D1C-46FEED7927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698147-8A35-7434-485A-53CACB1A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56AC0-B37D-CACC-E030-81C4AEC19DE4}"/>
              </a:ext>
            </a:extLst>
          </p:cNvPr>
          <p:cNvSpPr>
            <a:spLocks noGrp="1"/>
          </p:cNvSpPr>
          <p:nvPr>
            <p:ph type="title"/>
          </p:nvPr>
        </p:nvSpPr>
        <p:spPr>
          <a:xfrm>
            <a:off x="640080" y="325369"/>
            <a:ext cx="4368602" cy="1956841"/>
          </a:xfrm>
        </p:spPr>
        <p:txBody>
          <a:bodyPr anchor="b">
            <a:normAutofit/>
          </a:bodyPr>
          <a:lstStyle/>
          <a:p>
            <a:r>
              <a:rPr lang="en-US" sz="5400" dirty="0"/>
              <a:t>John Adams</a:t>
            </a:r>
          </a:p>
        </p:txBody>
      </p:sp>
      <p:sp>
        <p:nvSpPr>
          <p:cNvPr id="12" name="sketchy line">
            <a:extLst>
              <a:ext uri="{FF2B5EF4-FFF2-40B4-BE49-F238E27FC236}">
                <a16:creationId xmlns:a16="http://schemas.microsoft.com/office/drawing/2014/main" id="{7880FC6B-C7C1-C6A4-9DD5-009012BB8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16F022-4BC8-1C62-00A9-09950B98CA3C}"/>
              </a:ext>
            </a:extLst>
          </p:cNvPr>
          <p:cNvSpPr>
            <a:spLocks noGrp="1"/>
          </p:cNvSpPr>
          <p:nvPr>
            <p:ph idx="1"/>
          </p:nvPr>
        </p:nvSpPr>
        <p:spPr>
          <a:xfrm>
            <a:off x="640080" y="2872899"/>
            <a:ext cx="4243589" cy="3320668"/>
          </a:xfrm>
        </p:spPr>
        <p:txBody>
          <a:bodyPr>
            <a:normAutofit/>
          </a:bodyPr>
          <a:lstStyle/>
          <a:p>
            <a:r>
              <a:rPr lang="en-US" sz="1700" b="0" dirty="0"/>
              <a:t>Born 1735, Died 1826</a:t>
            </a:r>
          </a:p>
          <a:p>
            <a:r>
              <a:rPr lang="en-US" sz="1700" b="0" dirty="0">
                <a:solidFill>
                  <a:schemeClr val="accent1"/>
                </a:solidFill>
              </a:rPr>
              <a:t>Second President of the United States</a:t>
            </a:r>
          </a:p>
          <a:p>
            <a:r>
              <a:rPr lang="en-US" sz="1700" b="0" dirty="0"/>
              <a:t>Prior to presidency, Adams had helped draft the Declaration of Independence and served as a diplomat for the United States in France, The Netherlands, and Great Britain. He was also the first Vice President of the United States, serving with Washington in the Executive Branch of government.</a:t>
            </a:r>
          </a:p>
          <a:p>
            <a:r>
              <a:rPr lang="en-US" sz="1700" b="0" dirty="0">
                <a:solidFill>
                  <a:schemeClr val="accent1"/>
                </a:solidFill>
              </a:rPr>
              <a:t>A supporter of the Federalist Party</a:t>
            </a:r>
          </a:p>
        </p:txBody>
      </p:sp>
      <p:pic>
        <p:nvPicPr>
          <p:cNvPr id="5" name="Picture 4">
            <a:extLst>
              <a:ext uri="{FF2B5EF4-FFF2-40B4-BE49-F238E27FC236}">
                <a16:creationId xmlns:a16="http://schemas.microsoft.com/office/drawing/2014/main" id="{7A8D24A6-A6D9-17B0-8C86-82CA0A410612}"/>
              </a:ext>
            </a:extLst>
          </p:cNvPr>
          <p:cNvPicPr>
            <a:picLocks noChangeAspect="1"/>
          </p:cNvPicPr>
          <p:nvPr/>
        </p:nvPicPr>
        <p:blipFill>
          <a:blip r:embed="rId3">
            <a:extLst>
              <a:ext uri="{28A0092B-C50C-407E-A947-70E740481C1C}">
                <a14:useLocalDpi xmlns:a14="http://schemas.microsoft.com/office/drawing/2010/main" val="0"/>
              </a:ext>
            </a:extLst>
          </a:blip>
          <a:srcRect t="8887" b="88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70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8183BF-9ECD-E56D-0AA2-8033EB3031FB}"/>
            </a:ext>
          </a:extLst>
        </p:cNvPr>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46A8F-3A9C-1DE7-471A-D1D8ED00FC1D}"/>
              </a:ext>
            </a:extLst>
          </p:cNvPr>
          <p:cNvSpPr>
            <a:spLocks noGrp="1"/>
          </p:cNvSpPr>
          <p:nvPr>
            <p:ph type="title"/>
          </p:nvPr>
        </p:nvSpPr>
        <p:spPr>
          <a:xfrm>
            <a:off x="761800" y="762001"/>
            <a:ext cx="5334197" cy="1708242"/>
          </a:xfrm>
        </p:spPr>
        <p:txBody>
          <a:bodyPr anchor="ctr">
            <a:normAutofit/>
          </a:bodyPr>
          <a:lstStyle/>
          <a:p>
            <a:r>
              <a:rPr lang="en-US" sz="4000" dirty="0"/>
              <a:t>Adams’ Administration</a:t>
            </a:r>
          </a:p>
        </p:txBody>
      </p:sp>
      <p:sp>
        <p:nvSpPr>
          <p:cNvPr id="3" name="Content Placeholder 2">
            <a:extLst>
              <a:ext uri="{FF2B5EF4-FFF2-40B4-BE49-F238E27FC236}">
                <a16:creationId xmlns:a16="http://schemas.microsoft.com/office/drawing/2014/main" id="{1339F9E4-B7BA-A354-FB0C-3E3D78A6E437}"/>
              </a:ext>
            </a:extLst>
          </p:cNvPr>
          <p:cNvSpPr>
            <a:spLocks noGrp="1"/>
          </p:cNvSpPr>
          <p:nvPr>
            <p:ph idx="1"/>
          </p:nvPr>
        </p:nvSpPr>
        <p:spPr>
          <a:xfrm>
            <a:off x="761800" y="2470244"/>
            <a:ext cx="5334197" cy="3769835"/>
          </a:xfrm>
        </p:spPr>
        <p:txBody>
          <a:bodyPr anchor="ctr">
            <a:normAutofit/>
          </a:bodyPr>
          <a:lstStyle/>
          <a:p>
            <a:r>
              <a:rPr lang="en-US" sz="1700" b="0" dirty="0">
                <a:solidFill>
                  <a:schemeClr val="accent1"/>
                </a:solidFill>
              </a:rPr>
              <a:t>1 Term as President (1797-1801)</a:t>
            </a:r>
          </a:p>
          <a:p>
            <a:r>
              <a:rPr lang="en-US" sz="1700" b="0" dirty="0"/>
              <a:t>XYZ Affair</a:t>
            </a:r>
          </a:p>
          <a:p>
            <a:r>
              <a:rPr lang="en-US" sz="1700" b="0" dirty="0"/>
              <a:t>Established the Department of the Navy </a:t>
            </a:r>
          </a:p>
          <a:p>
            <a:r>
              <a:rPr lang="en-US" sz="1700" b="0" dirty="0">
                <a:solidFill>
                  <a:schemeClr val="accent1"/>
                </a:solidFill>
              </a:rPr>
              <a:t>Alien and Sedition Acts</a:t>
            </a:r>
          </a:p>
          <a:p>
            <a:r>
              <a:rPr lang="en-US" sz="1700" b="0" dirty="0">
                <a:solidFill>
                  <a:schemeClr val="accent1"/>
                </a:solidFill>
              </a:rPr>
              <a:t>Response to the unpopular Alien and Sedition Acts included the Virginia and Kentucky Resolutions</a:t>
            </a:r>
          </a:p>
          <a:p>
            <a:r>
              <a:rPr lang="en-US" sz="1700" b="0" dirty="0"/>
              <a:t>Quasi-War</a:t>
            </a:r>
          </a:p>
          <a:p>
            <a:r>
              <a:rPr lang="en-US" sz="1700" b="0" dirty="0"/>
              <a:t>Splintering of the Federalist Party</a:t>
            </a:r>
          </a:p>
          <a:p>
            <a:r>
              <a:rPr lang="en-US" sz="1700" b="0" dirty="0">
                <a:solidFill>
                  <a:schemeClr val="accent1"/>
                </a:solidFill>
              </a:rPr>
              <a:t>Moving the federal capital to Washington City (Washington D.C.)</a:t>
            </a:r>
          </a:p>
          <a:p>
            <a:r>
              <a:rPr lang="en-US" sz="1700" b="0" dirty="0"/>
              <a:t>Lost the Election of 1800</a:t>
            </a:r>
          </a:p>
          <a:p>
            <a:endParaRPr lang="en-US" sz="1700" b="0" dirty="0"/>
          </a:p>
        </p:txBody>
      </p:sp>
      <p:pic>
        <p:nvPicPr>
          <p:cNvPr id="5" name="Picture 4">
            <a:extLst>
              <a:ext uri="{FF2B5EF4-FFF2-40B4-BE49-F238E27FC236}">
                <a16:creationId xmlns:a16="http://schemas.microsoft.com/office/drawing/2014/main" id="{23819B59-5352-CA57-AD48-3D4589C99243}"/>
              </a:ext>
            </a:extLst>
          </p:cNvPr>
          <p:cNvPicPr>
            <a:picLocks noChangeAspect="1"/>
          </p:cNvPicPr>
          <p:nvPr/>
        </p:nvPicPr>
        <p:blipFill>
          <a:blip r:embed="rId3" cstate="print">
            <a:extLst>
              <a:ext uri="{28A0092B-C50C-407E-A947-70E740481C1C}">
                <a14:useLocalDpi xmlns:a14="http://schemas.microsoft.com/office/drawing/2010/main" val="0"/>
              </a:ext>
            </a:extLst>
          </a:blip>
          <a:srcRect r="2" b="2136"/>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4629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6AA86-5F3E-0A0F-1FDB-650B3AC492D7}"/>
              </a:ext>
            </a:extLst>
          </p:cNvPr>
          <p:cNvSpPr>
            <a:spLocks noGrp="1"/>
          </p:cNvSpPr>
          <p:nvPr>
            <p:ph type="title"/>
          </p:nvPr>
        </p:nvSpPr>
        <p:spPr>
          <a:xfrm>
            <a:off x="772285" y="216096"/>
            <a:ext cx="5323715" cy="986851"/>
          </a:xfrm>
        </p:spPr>
        <p:txBody>
          <a:bodyPr anchor="b">
            <a:normAutofit/>
          </a:bodyPr>
          <a:lstStyle/>
          <a:p>
            <a:r>
              <a:rPr lang="en-US" sz="4000" dirty="0"/>
              <a:t>The Election of 1800</a:t>
            </a:r>
          </a:p>
        </p:txBody>
      </p:sp>
      <p:sp>
        <p:nvSpPr>
          <p:cNvPr id="3" name="Content Placeholder 2">
            <a:extLst>
              <a:ext uri="{FF2B5EF4-FFF2-40B4-BE49-F238E27FC236}">
                <a16:creationId xmlns:a16="http://schemas.microsoft.com/office/drawing/2014/main" id="{3F57D9E2-F87C-1E89-045A-E0EF81180E21}"/>
              </a:ext>
            </a:extLst>
          </p:cNvPr>
          <p:cNvSpPr>
            <a:spLocks noGrp="1"/>
          </p:cNvSpPr>
          <p:nvPr>
            <p:ph idx="1"/>
          </p:nvPr>
        </p:nvSpPr>
        <p:spPr>
          <a:xfrm>
            <a:off x="538481" y="1595120"/>
            <a:ext cx="5921632" cy="4805247"/>
          </a:xfrm>
        </p:spPr>
        <p:txBody>
          <a:bodyPr anchor="t">
            <a:normAutofit/>
          </a:bodyPr>
          <a:lstStyle/>
          <a:p>
            <a:r>
              <a:rPr lang="en-US" sz="1800" b="0" dirty="0"/>
              <a:t>John Adams ran for re-election for the Federalist Party, despite his unpopularity.</a:t>
            </a:r>
          </a:p>
          <a:p>
            <a:r>
              <a:rPr lang="en-US" sz="1800" b="0" dirty="0"/>
              <a:t>Thomas Jefferson, Adams’ vice president despite their differing political parties and views, ran with Aaron Burr for the Democratic-Republican. </a:t>
            </a:r>
          </a:p>
          <a:p>
            <a:r>
              <a:rPr lang="en-US" sz="1800" b="0" dirty="0">
                <a:solidFill>
                  <a:schemeClr val="accent1"/>
                </a:solidFill>
              </a:rPr>
              <a:t>Adams and Jefferson had been close friends, but a decade of political differences, undermining and name-calling had estranged them by 1800.</a:t>
            </a:r>
          </a:p>
          <a:p>
            <a:r>
              <a:rPr lang="en-US" sz="1800" b="0" dirty="0"/>
              <a:t>Jefferson and Burr tied with votes; Hamilton then rallied Federalist votes for Jefferson, but it still took the House of Representatives 5 days to choose a victor.</a:t>
            </a:r>
          </a:p>
          <a:p>
            <a:r>
              <a:rPr lang="en-US" sz="1800" b="0" dirty="0">
                <a:solidFill>
                  <a:schemeClr val="accent1"/>
                </a:solidFill>
              </a:rPr>
              <a:t>Finally, on February 17, 1801, abstained votes allowed Jefferson to receive a majority, and he was inaugurated on March 4, 1781.</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ortrait of a person&#10;&#10;Description automatically generated">
            <a:extLst>
              <a:ext uri="{FF2B5EF4-FFF2-40B4-BE49-F238E27FC236}">
                <a16:creationId xmlns:a16="http://schemas.microsoft.com/office/drawing/2014/main" id="{9FB86F02-8213-413C-E48C-694503FD9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967" y="955078"/>
            <a:ext cx="4170530" cy="4979737"/>
          </a:xfrm>
          <a:prstGeom prst="rect">
            <a:avLst/>
          </a:prstGeom>
        </p:spPr>
      </p:pic>
    </p:spTree>
    <p:extLst>
      <p:ext uri="{BB962C8B-B14F-4D97-AF65-F5344CB8AC3E}">
        <p14:creationId xmlns:p14="http://schemas.microsoft.com/office/powerpoint/2010/main" val="93404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9764C-1934-720F-23E0-58627DD3A1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79F1-145B-31DB-9606-1FFCA49A5306}"/>
              </a:ext>
            </a:extLst>
          </p:cNvPr>
          <p:cNvSpPr>
            <a:spLocks noGrp="1"/>
          </p:cNvSpPr>
          <p:nvPr>
            <p:ph type="title"/>
          </p:nvPr>
        </p:nvSpPr>
        <p:spPr>
          <a:xfrm>
            <a:off x="5297762" y="329184"/>
            <a:ext cx="6251110" cy="1783080"/>
          </a:xfrm>
        </p:spPr>
        <p:txBody>
          <a:bodyPr anchor="b">
            <a:normAutofit/>
          </a:bodyPr>
          <a:lstStyle/>
          <a:p>
            <a:r>
              <a:rPr lang="en-US" sz="5400" dirty="0"/>
              <a:t>The Constitution</a:t>
            </a:r>
          </a:p>
        </p:txBody>
      </p:sp>
      <p:pic>
        <p:nvPicPr>
          <p:cNvPr id="5" name="Picture 4" descr="A close-up of a document&#10;&#10;Description automatically generated">
            <a:extLst>
              <a:ext uri="{FF2B5EF4-FFF2-40B4-BE49-F238E27FC236}">
                <a16:creationId xmlns:a16="http://schemas.microsoft.com/office/drawing/2014/main" id="{6592B650-C946-D206-0EBE-B20B474A45FD}"/>
              </a:ext>
            </a:extLst>
          </p:cNvPr>
          <p:cNvPicPr>
            <a:picLocks noChangeAspect="1"/>
          </p:cNvPicPr>
          <p:nvPr/>
        </p:nvPicPr>
        <p:blipFill>
          <a:blip r:embed="rId3">
            <a:extLst>
              <a:ext uri="{28A0092B-C50C-407E-A947-70E740481C1C}">
                <a14:useLocalDpi xmlns:a14="http://schemas.microsoft.com/office/drawing/2010/main" val="0"/>
              </a:ext>
            </a:extLst>
          </a:blip>
          <a:srcRect l="3324" r="146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8C300-395E-934C-0F49-A7A9CD4BCBD2}"/>
              </a:ext>
            </a:extLst>
          </p:cNvPr>
          <p:cNvSpPr>
            <a:spLocks noGrp="1"/>
          </p:cNvSpPr>
          <p:nvPr>
            <p:ph idx="1"/>
          </p:nvPr>
        </p:nvSpPr>
        <p:spPr>
          <a:xfrm>
            <a:off x="5297762" y="2706624"/>
            <a:ext cx="6251110" cy="3483864"/>
          </a:xfrm>
        </p:spPr>
        <p:txBody>
          <a:bodyPr>
            <a:normAutofit/>
          </a:bodyPr>
          <a:lstStyle/>
          <a:p>
            <a:r>
              <a:rPr lang="en-US" sz="1900" b="0" dirty="0">
                <a:solidFill>
                  <a:schemeClr val="tx2"/>
                </a:solidFill>
              </a:rPr>
              <a:t>Drafted at the Constitutional Convention in 1787.</a:t>
            </a:r>
          </a:p>
          <a:p>
            <a:r>
              <a:rPr lang="en-US" sz="1900" b="0" dirty="0">
                <a:solidFill>
                  <a:schemeClr val="tx2"/>
                </a:solidFill>
              </a:rPr>
              <a:t>Ratified by the states in 1788.</a:t>
            </a:r>
          </a:p>
          <a:p>
            <a:r>
              <a:rPr lang="en-US" sz="1900" b="0" dirty="0">
                <a:solidFill>
                  <a:schemeClr val="tx2"/>
                </a:solidFill>
              </a:rPr>
              <a:t>Replaced the Articles of Confederation.</a:t>
            </a:r>
          </a:p>
          <a:p>
            <a:r>
              <a:rPr lang="en-US" sz="1900" b="0" i="0" dirty="0">
                <a:solidFill>
                  <a:schemeClr val="accent1"/>
                </a:solidFill>
                <a:effectLst/>
                <a:latin typeface="Georgia" panose="02040502050405020303" pitchFamily="18" charset="0"/>
              </a:rPr>
              <a:t>The United States adopted a federal democratic-republic </a:t>
            </a:r>
            <a:r>
              <a:rPr lang="en-US" sz="1900" b="0" dirty="0">
                <a:solidFill>
                  <a:schemeClr val="accent1"/>
                </a:solidFill>
                <a:latin typeface="Georgia" panose="02040502050405020303" pitchFamily="18" charset="0"/>
              </a:rPr>
              <a:t>form of government, as outlined in the Constitution.</a:t>
            </a:r>
          </a:p>
          <a:p>
            <a:r>
              <a:rPr lang="en-US" sz="1900" b="0" i="0" dirty="0">
                <a:solidFill>
                  <a:schemeClr val="accent1"/>
                </a:solidFill>
                <a:effectLst/>
                <a:latin typeface="Georgia" panose="02040502050405020303" pitchFamily="18" charset="0"/>
              </a:rPr>
              <a:t>Elections were held and in 1789 the </a:t>
            </a:r>
            <a:r>
              <a:rPr lang="en-US" sz="1900" b="0" dirty="0">
                <a:solidFill>
                  <a:schemeClr val="accent1"/>
                </a:solidFill>
                <a:latin typeface="Georgia" panose="02040502050405020303" pitchFamily="18" charset="0"/>
              </a:rPr>
              <a:t>first president, the House and Senate of Congress, and the Supreme Court justices were ready to take office and begin governing.</a:t>
            </a:r>
            <a:endParaRPr lang="en-US" sz="1900" b="0" dirty="0">
              <a:solidFill>
                <a:schemeClr val="accent1"/>
              </a:solidFill>
            </a:endParaRPr>
          </a:p>
        </p:txBody>
      </p:sp>
    </p:spTree>
    <p:extLst>
      <p:ext uri="{BB962C8B-B14F-4D97-AF65-F5344CB8AC3E}">
        <p14:creationId xmlns:p14="http://schemas.microsoft.com/office/powerpoint/2010/main" val="246840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t>Inquiry Question:</a:t>
            </a: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438068" y="2765425"/>
            <a:ext cx="5219864" cy="3613149"/>
          </a:xfrm>
        </p:spPr>
        <p:txBody>
          <a:bodyPr vert="horz" lIns="91440" tIns="45720" rIns="91440" bIns="45720" rtlCol="0" anchor="ctr">
            <a:normAutofit/>
          </a:bodyPr>
          <a:lstStyle/>
          <a:p>
            <a:pPr marL="0" indent="0" algn="ctr">
              <a:buNone/>
            </a:pPr>
            <a:r>
              <a:rPr lang="en-US" sz="2000" dirty="0"/>
              <a:t>What were some of the challenges and successes in the first decade of governing under the Constitution of the United States? </a:t>
            </a:r>
          </a:p>
        </p:txBody>
      </p:sp>
      <p:pic>
        <p:nvPicPr>
          <p:cNvPr id="4" name="Picture 4">
            <a:extLst>
              <a:ext uri="{FF2B5EF4-FFF2-40B4-BE49-F238E27FC236}">
                <a16:creationId xmlns:a16="http://schemas.microsoft.com/office/drawing/2014/main" id="{FE01017E-F27C-02C1-A248-10E55AE261FE}"/>
              </a:ext>
            </a:extLst>
          </p:cNvPr>
          <p:cNvPicPr>
            <a:picLocks noChangeAspect="1"/>
          </p:cNvPicPr>
          <p:nvPr/>
        </p:nvPicPr>
        <p:blipFill>
          <a:blip r:embed="rId3">
            <a:extLst>
              <a:ext uri="{28A0092B-C50C-407E-A947-70E740481C1C}">
                <a14:useLocalDpi xmlns:a14="http://schemas.microsoft.com/office/drawing/2010/main" val="0"/>
              </a:ext>
            </a:extLst>
          </a:blip>
          <a:srcRect l="9589" r="30254"/>
          <a:stretch/>
        </p:blipFill>
        <p:spPr>
          <a:xfrm>
            <a:off x="6096000" y="1"/>
            <a:ext cx="6102825" cy="6858000"/>
          </a:xfrm>
          <a:prstGeom prst="rect">
            <a:avLst/>
          </a:pr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F23E2-30F1-A154-2318-082BBD590AB2}"/>
              </a:ext>
            </a:extLst>
          </p:cNvPr>
          <p:cNvSpPr>
            <a:spLocks noGrp="1"/>
          </p:cNvSpPr>
          <p:nvPr>
            <p:ph type="title"/>
          </p:nvPr>
        </p:nvSpPr>
        <p:spPr>
          <a:xfrm>
            <a:off x="640080" y="325369"/>
            <a:ext cx="4368602" cy="1956841"/>
          </a:xfrm>
        </p:spPr>
        <p:txBody>
          <a:bodyPr anchor="b">
            <a:normAutofit/>
          </a:bodyPr>
          <a:lstStyle/>
          <a:p>
            <a:r>
              <a:rPr lang="en-US" sz="5400" dirty="0"/>
              <a:t>George Washington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112EBD-349C-3180-3E1C-137B5FDD0713}"/>
              </a:ext>
            </a:extLst>
          </p:cNvPr>
          <p:cNvSpPr>
            <a:spLocks noGrp="1"/>
          </p:cNvSpPr>
          <p:nvPr>
            <p:ph idx="1"/>
          </p:nvPr>
        </p:nvSpPr>
        <p:spPr>
          <a:xfrm>
            <a:off x="640080" y="2872899"/>
            <a:ext cx="4243589" cy="3320668"/>
          </a:xfrm>
        </p:spPr>
        <p:txBody>
          <a:bodyPr>
            <a:normAutofit lnSpcReduction="10000"/>
          </a:bodyPr>
          <a:lstStyle/>
          <a:p>
            <a:r>
              <a:rPr lang="en-US" sz="1700" b="0" dirty="0"/>
              <a:t>Born 1732, Died 1799</a:t>
            </a:r>
          </a:p>
          <a:p>
            <a:r>
              <a:rPr lang="en-US" sz="1700" b="0" dirty="0">
                <a:solidFill>
                  <a:schemeClr val="accent1"/>
                </a:solidFill>
              </a:rPr>
              <a:t>First President of the United States</a:t>
            </a:r>
          </a:p>
          <a:p>
            <a:r>
              <a:rPr lang="en-US" sz="1700" b="0" dirty="0"/>
              <a:t>Prior to presidency, Washington had led the Continental Army during the Revolutionary War, resigning his commission and foregoing claims to power at the end of that conflict. </a:t>
            </a:r>
          </a:p>
          <a:p>
            <a:r>
              <a:rPr lang="en-US" sz="1700" b="0" dirty="0"/>
              <a:t>Presided as president of the Constitutional Convention; signed and supported the Constitution.</a:t>
            </a:r>
          </a:p>
          <a:p>
            <a:r>
              <a:rPr lang="en-US" sz="1700" b="0" dirty="0">
                <a:solidFill>
                  <a:schemeClr val="accent1"/>
                </a:solidFill>
              </a:rPr>
              <a:t>The only unanimously elected president of the United States.</a:t>
            </a:r>
          </a:p>
        </p:txBody>
      </p:sp>
      <p:pic>
        <p:nvPicPr>
          <p:cNvPr id="5" name="Picture 4">
            <a:extLst>
              <a:ext uri="{FF2B5EF4-FFF2-40B4-BE49-F238E27FC236}">
                <a16:creationId xmlns:a16="http://schemas.microsoft.com/office/drawing/2014/main" id="{60E6C3D8-A4DE-6322-C7AF-33809FF951E3}"/>
              </a:ext>
            </a:extLst>
          </p:cNvPr>
          <p:cNvPicPr>
            <a:picLocks noChangeAspect="1"/>
          </p:cNvPicPr>
          <p:nvPr/>
        </p:nvPicPr>
        <p:blipFill>
          <a:blip r:embed="rId3" cstate="print">
            <a:extLst>
              <a:ext uri="{28A0092B-C50C-407E-A947-70E740481C1C}">
                <a14:useLocalDpi xmlns:a14="http://schemas.microsoft.com/office/drawing/2010/main" val="0"/>
              </a:ext>
            </a:extLst>
          </a:blip>
          <a:srcRect t="8949" b="89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847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George Washington</a:t>
            </a:r>
            <a:endParaRPr lang="en-US" dirty="0">
              <a:solidFill>
                <a:srgbClr val="C00000"/>
              </a:solidFill>
            </a:endParaRPr>
          </a:p>
        </p:txBody>
      </p:sp>
      <p:pic>
        <p:nvPicPr>
          <p:cNvPr id="6" name="Content Placeholder 5" descr="A person riding a horse with a flag&#10;&#10;Description automatically generated">
            <a:hlinkClick r:id="rId3"/>
            <a:extLst>
              <a:ext uri="{FF2B5EF4-FFF2-40B4-BE49-F238E27FC236}">
                <a16:creationId xmlns:a16="http://schemas.microsoft.com/office/drawing/2014/main" id="{F387866E-AD99-448D-AC2D-8070314219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00400" y="1531360"/>
            <a:ext cx="8840336" cy="4926295"/>
          </a:xfrm>
        </p:spPr>
      </p:pic>
    </p:spTree>
    <p:extLst>
      <p:ext uri="{BB962C8B-B14F-4D97-AF65-F5344CB8AC3E}">
        <p14:creationId xmlns:p14="http://schemas.microsoft.com/office/powerpoint/2010/main" val="30140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362CA-8AFA-2191-C5B8-F90975E2AF70}"/>
              </a:ext>
            </a:extLst>
          </p:cNvPr>
          <p:cNvSpPr>
            <a:spLocks noGrp="1"/>
          </p:cNvSpPr>
          <p:nvPr>
            <p:ph type="title"/>
          </p:nvPr>
        </p:nvSpPr>
        <p:spPr>
          <a:xfrm>
            <a:off x="726938" y="-10886"/>
            <a:ext cx="5334197" cy="1708242"/>
          </a:xfrm>
        </p:spPr>
        <p:txBody>
          <a:bodyPr anchor="ctr">
            <a:normAutofit/>
          </a:bodyPr>
          <a:lstStyle/>
          <a:p>
            <a:r>
              <a:rPr lang="en-US" sz="4000" dirty="0"/>
              <a:t>Washington’s Administration</a:t>
            </a:r>
          </a:p>
        </p:txBody>
      </p:sp>
      <p:sp>
        <p:nvSpPr>
          <p:cNvPr id="3" name="Content Placeholder 2">
            <a:extLst>
              <a:ext uri="{FF2B5EF4-FFF2-40B4-BE49-F238E27FC236}">
                <a16:creationId xmlns:a16="http://schemas.microsoft.com/office/drawing/2014/main" id="{390B393B-C0DE-C2FF-9059-8069E289BE70}"/>
              </a:ext>
            </a:extLst>
          </p:cNvPr>
          <p:cNvSpPr>
            <a:spLocks noGrp="1"/>
          </p:cNvSpPr>
          <p:nvPr>
            <p:ph idx="1"/>
          </p:nvPr>
        </p:nvSpPr>
        <p:spPr>
          <a:xfrm>
            <a:off x="182878" y="2231705"/>
            <a:ext cx="6422315" cy="3769835"/>
          </a:xfrm>
        </p:spPr>
        <p:txBody>
          <a:bodyPr anchor="ctr">
            <a:noAutofit/>
          </a:bodyPr>
          <a:lstStyle/>
          <a:p>
            <a:r>
              <a:rPr lang="en-US" sz="1800" b="0" dirty="0">
                <a:solidFill>
                  <a:schemeClr val="accent1"/>
                </a:solidFill>
              </a:rPr>
              <a:t>2 Terms as President (1789-1797)</a:t>
            </a:r>
          </a:p>
          <a:p>
            <a:r>
              <a:rPr lang="en-US" sz="1800" b="0" dirty="0"/>
              <a:t>Following the Constitution and setting precedents </a:t>
            </a:r>
          </a:p>
          <a:p>
            <a:r>
              <a:rPr lang="en-US" sz="1800" b="0" dirty="0"/>
              <a:t>Appointed first Federal Judges</a:t>
            </a:r>
          </a:p>
          <a:p>
            <a:r>
              <a:rPr lang="en-US" sz="1800" b="0" dirty="0"/>
              <a:t>Ceremonial Events</a:t>
            </a:r>
          </a:p>
          <a:p>
            <a:r>
              <a:rPr lang="en-US" sz="1800" b="0" dirty="0"/>
              <a:t>Established a Cabinet, </a:t>
            </a:r>
            <a:r>
              <a:rPr lang="en-US" sz="1800" b="0" i="0" dirty="0">
                <a:effectLst/>
                <a:latin typeface="Georgia" panose="02040502050405020303" pitchFamily="18" charset="0"/>
              </a:rPr>
              <a:t>his inner circle of personal secretaries and advisors</a:t>
            </a:r>
            <a:endParaRPr lang="en-US" sz="1800" b="0" dirty="0"/>
          </a:p>
          <a:p>
            <a:r>
              <a:rPr lang="en-US" sz="1800" b="0" dirty="0"/>
              <a:t>Welcoming ambassadors and diplomats</a:t>
            </a:r>
          </a:p>
          <a:p>
            <a:r>
              <a:rPr lang="en-US" sz="1800" b="0" dirty="0"/>
              <a:t>Establishment of a National Bank</a:t>
            </a:r>
          </a:p>
          <a:p>
            <a:r>
              <a:rPr lang="en-US" sz="1800" b="0" dirty="0"/>
              <a:t>Conflict in the Northwest Territory</a:t>
            </a:r>
          </a:p>
          <a:p>
            <a:r>
              <a:rPr lang="en-US" sz="1800" b="0" dirty="0"/>
              <a:t>Guiding foreign policy with the </a:t>
            </a:r>
            <a:r>
              <a:rPr lang="en-US" sz="1800" b="0" dirty="0">
                <a:solidFill>
                  <a:schemeClr val="accent1"/>
                </a:solidFill>
              </a:rPr>
              <a:t>Neutrality Proclamation </a:t>
            </a:r>
            <a:r>
              <a:rPr lang="en-US" sz="1800" b="0" dirty="0"/>
              <a:t>in 1793</a:t>
            </a:r>
          </a:p>
          <a:p>
            <a:r>
              <a:rPr lang="en-US" sz="1800" b="0" dirty="0"/>
              <a:t>In his role as Commander in Chief, he put down the </a:t>
            </a:r>
            <a:r>
              <a:rPr lang="en-US" sz="1800" b="0" dirty="0">
                <a:solidFill>
                  <a:schemeClr val="accent1"/>
                </a:solidFill>
              </a:rPr>
              <a:t>Whiskey Rebellion </a:t>
            </a:r>
            <a:r>
              <a:rPr lang="en-US" sz="1800" b="0" dirty="0"/>
              <a:t>in 1794</a:t>
            </a:r>
          </a:p>
          <a:p>
            <a:r>
              <a:rPr lang="en-US" sz="1800" b="0" dirty="0"/>
              <a:t>The Jay Treaty in 1794</a:t>
            </a:r>
          </a:p>
          <a:p>
            <a:r>
              <a:rPr lang="en-US" sz="1800" b="0" dirty="0">
                <a:solidFill>
                  <a:schemeClr val="accent1"/>
                </a:solidFill>
              </a:rPr>
              <a:t>Refused lifetime appointment</a:t>
            </a:r>
            <a:r>
              <a:rPr lang="en-US" sz="1800" b="0" dirty="0"/>
              <a:t>, retiring after 2 terms</a:t>
            </a:r>
          </a:p>
        </p:txBody>
      </p:sp>
      <p:pic>
        <p:nvPicPr>
          <p:cNvPr id="5" name="Picture 4" descr="A painting of a person in a black coat&#10;&#10;Description automatically generated">
            <a:extLst>
              <a:ext uri="{FF2B5EF4-FFF2-40B4-BE49-F238E27FC236}">
                <a16:creationId xmlns:a16="http://schemas.microsoft.com/office/drawing/2014/main" id="{6AC2CCCF-5E15-B1D9-2536-B9F3459CECE9}"/>
              </a:ext>
            </a:extLst>
          </p:cNvPr>
          <p:cNvPicPr>
            <a:picLocks noChangeAspect="1"/>
          </p:cNvPicPr>
          <p:nvPr/>
        </p:nvPicPr>
        <p:blipFill>
          <a:blip r:embed="rId3">
            <a:extLst>
              <a:ext uri="{28A0092B-C50C-407E-A947-70E740481C1C}">
                <a14:useLocalDpi xmlns:a14="http://schemas.microsoft.com/office/drawing/2010/main" val="0"/>
              </a:ext>
            </a:extLst>
          </a:blip>
          <a:srcRect r="2" b="1984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220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5F265-CD45-D9FD-5480-D9AA8EC01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82688-F48F-578F-D6DE-B9E5847F3FB2}"/>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Two Party System</a:t>
            </a:r>
            <a:endParaRPr lang="en-US" dirty="0">
              <a:solidFill>
                <a:srgbClr val="C00000"/>
              </a:solidFill>
            </a:endParaRPr>
          </a:p>
        </p:txBody>
      </p:sp>
      <p:sp>
        <p:nvSpPr>
          <p:cNvPr id="8" name="TextBox 7">
            <a:extLst>
              <a:ext uri="{FF2B5EF4-FFF2-40B4-BE49-F238E27FC236}">
                <a16:creationId xmlns:a16="http://schemas.microsoft.com/office/drawing/2014/main" id="{F24AE28F-04D1-199A-F27C-8920DAAA9E91}"/>
              </a:ext>
            </a:extLst>
          </p:cNvPr>
          <p:cNvSpPr txBox="1"/>
          <p:nvPr/>
        </p:nvSpPr>
        <p:spPr>
          <a:xfrm>
            <a:off x="643808" y="2473027"/>
            <a:ext cx="2129209" cy="2308324"/>
          </a:xfrm>
          <a:prstGeom prst="rect">
            <a:avLst/>
          </a:prstGeom>
          <a:noFill/>
        </p:spPr>
        <p:txBody>
          <a:bodyPr wrap="square" rtlCol="0">
            <a:spAutoFit/>
          </a:bodyPr>
          <a:lstStyle/>
          <a:p>
            <a:pPr algn="ctr"/>
            <a:r>
              <a:rPr lang="en-US" dirty="0"/>
              <a:t>During Washington’s Administration, disagreements over policies and politics lead to the beginnings of the Two-Party System.</a:t>
            </a:r>
          </a:p>
        </p:txBody>
      </p:sp>
      <p:pic>
        <p:nvPicPr>
          <p:cNvPr id="7" name="Content Placeholder 6" descr="A group of men in front of a banner&#10;&#10;Description automatically generated">
            <a:hlinkClick r:id="rId3"/>
            <a:extLst>
              <a:ext uri="{FF2B5EF4-FFF2-40B4-BE49-F238E27FC236}">
                <a16:creationId xmlns:a16="http://schemas.microsoft.com/office/drawing/2014/main" id="{4A925333-6934-1F1C-4DCF-E575C4A6F5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0085" y="1541796"/>
            <a:ext cx="8743176" cy="4903074"/>
          </a:xfrm>
        </p:spPr>
      </p:pic>
    </p:spTree>
    <p:extLst>
      <p:ext uri="{BB962C8B-B14F-4D97-AF65-F5344CB8AC3E}">
        <p14:creationId xmlns:p14="http://schemas.microsoft.com/office/powerpoint/2010/main" val="32295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garment&#10;&#10;Description automatically generated">
            <a:extLst>
              <a:ext uri="{FF2B5EF4-FFF2-40B4-BE49-F238E27FC236}">
                <a16:creationId xmlns:a16="http://schemas.microsoft.com/office/drawing/2014/main" id="{D65D32DA-BB78-1C29-0D65-412C5819F89A}"/>
              </a:ext>
            </a:extLst>
          </p:cNvPr>
          <p:cNvPicPr>
            <a:picLocks noChangeAspect="1"/>
          </p:cNvPicPr>
          <p:nvPr/>
        </p:nvPicPr>
        <p:blipFill>
          <a:blip r:embed="rId3">
            <a:extLst>
              <a:ext uri="{28A0092B-C50C-407E-A947-70E740481C1C}">
                <a14:useLocalDpi xmlns:a14="http://schemas.microsoft.com/office/drawing/2010/main" val="0"/>
              </a:ext>
            </a:extLst>
          </a:blip>
          <a:srcRect b="16654"/>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BD912-9B59-78E3-146A-8F153F7D9FA4}"/>
              </a:ext>
            </a:extLst>
          </p:cNvPr>
          <p:cNvSpPr>
            <a:spLocks noGrp="1"/>
          </p:cNvSpPr>
          <p:nvPr>
            <p:ph type="title"/>
          </p:nvPr>
        </p:nvSpPr>
        <p:spPr>
          <a:xfrm>
            <a:off x="6115317" y="405685"/>
            <a:ext cx="5464968" cy="1559301"/>
          </a:xfrm>
        </p:spPr>
        <p:txBody>
          <a:bodyPr>
            <a:normAutofit/>
          </a:bodyPr>
          <a:lstStyle/>
          <a:p>
            <a:r>
              <a:rPr lang="en-US" sz="4000"/>
              <a:t>The Federalists</a:t>
            </a:r>
          </a:p>
        </p:txBody>
      </p:sp>
      <p:sp>
        <p:nvSpPr>
          <p:cNvPr id="3" name="Content Placeholder 2">
            <a:extLst>
              <a:ext uri="{FF2B5EF4-FFF2-40B4-BE49-F238E27FC236}">
                <a16:creationId xmlns:a16="http://schemas.microsoft.com/office/drawing/2014/main" id="{9382304E-EAA3-C46B-F0A7-97E37A2565FB}"/>
              </a:ext>
            </a:extLst>
          </p:cNvPr>
          <p:cNvSpPr>
            <a:spLocks noGrp="1"/>
          </p:cNvSpPr>
          <p:nvPr>
            <p:ph idx="1"/>
          </p:nvPr>
        </p:nvSpPr>
        <p:spPr>
          <a:xfrm>
            <a:off x="5750560" y="1676400"/>
            <a:ext cx="6187439" cy="5181599"/>
          </a:xfrm>
        </p:spPr>
        <p:txBody>
          <a:bodyPr anchor="ctr">
            <a:normAutofit/>
          </a:bodyPr>
          <a:lstStyle/>
          <a:p>
            <a:r>
              <a:rPr lang="en-US" sz="1800" b="0" i="0" dirty="0">
                <a:effectLst/>
                <a:latin typeface="Georgia" panose="02040502050405020303" pitchFamily="18" charset="0"/>
              </a:rPr>
              <a:t>In the Summer of 1787 during the Constitutional Convention, two factions emerged: Federalists and Anti-Federalists.</a:t>
            </a:r>
          </a:p>
          <a:p>
            <a:r>
              <a:rPr lang="en-US" sz="1800" b="0" i="0" dirty="0">
                <a:solidFill>
                  <a:schemeClr val="accent1"/>
                </a:solidFill>
                <a:effectLst/>
                <a:latin typeface="Georgia" panose="02040502050405020303" pitchFamily="18" charset="0"/>
              </a:rPr>
              <a:t>Federalists wanted to see a strong national government in which state governments were subordinate to the national government. </a:t>
            </a:r>
          </a:p>
          <a:p>
            <a:r>
              <a:rPr lang="en-US" sz="1800" b="0" i="0" dirty="0">
                <a:effectLst/>
                <a:latin typeface="Georgia" panose="02040502050405020303" pitchFamily="18" charset="0"/>
              </a:rPr>
              <a:t>During Washington’s administration, political parties formed and organized over differing views of how the Constitution was to be interpreted and the legacy of the American Revolution. </a:t>
            </a:r>
          </a:p>
          <a:p>
            <a:r>
              <a:rPr lang="en-US" sz="1800" b="0" i="0" dirty="0">
                <a:solidFill>
                  <a:schemeClr val="accent1"/>
                </a:solidFill>
                <a:effectLst/>
                <a:latin typeface="Georgia" panose="02040502050405020303" pitchFamily="18" charset="0"/>
              </a:rPr>
              <a:t>Alexander Hamilton (Secretary of the Treasury) led the Federalists.</a:t>
            </a:r>
          </a:p>
          <a:p>
            <a:r>
              <a:rPr lang="en-US" sz="1800" b="0" dirty="0">
                <a:latin typeface="Georgia" panose="02040502050405020303" pitchFamily="18" charset="0"/>
              </a:rPr>
              <a:t>The “Friends of Mr. Hamilton” were m</a:t>
            </a:r>
            <a:r>
              <a:rPr lang="en-US" sz="1800" b="0" i="0" dirty="0">
                <a:effectLst/>
                <a:latin typeface="Georgia" panose="02040502050405020303" pitchFamily="18" charset="0"/>
              </a:rPr>
              <a:t>ostly merchants, bankers and men who shared a mercantile view of America.</a:t>
            </a:r>
            <a:endParaRPr lang="en-US" sz="1800" dirty="0"/>
          </a:p>
        </p:txBody>
      </p:sp>
    </p:spTree>
    <p:extLst>
      <p:ext uri="{BB962C8B-B14F-4D97-AF65-F5344CB8AC3E}">
        <p14:creationId xmlns:p14="http://schemas.microsoft.com/office/powerpoint/2010/main" val="295724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A061F7-E44B-0A12-AF8D-6FDFDAC6ACC3}"/>
            </a:ext>
          </a:extLst>
        </p:cNvPr>
        <p:cNvGrpSpPr/>
        <p:nvPr/>
      </p:nvGrpSpPr>
      <p:grpSpPr>
        <a:xfrm>
          <a:off x="0" y="0"/>
          <a:ext cx="0" cy="0"/>
          <a:chOff x="0" y="0"/>
          <a:chExt cx="0" cy="0"/>
        </a:xfrm>
      </p:grpSpPr>
      <p:sp>
        <p:nvSpPr>
          <p:cNvPr id="10"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34078-33B3-1A26-491F-1A30FC787628}"/>
              </a:ext>
            </a:extLst>
          </p:cNvPr>
          <p:cNvSpPr>
            <a:spLocks noGrp="1"/>
          </p:cNvSpPr>
          <p:nvPr>
            <p:ph type="title"/>
          </p:nvPr>
        </p:nvSpPr>
        <p:spPr>
          <a:xfrm>
            <a:off x="6029022" y="0"/>
            <a:ext cx="4937530" cy="1711119"/>
          </a:xfrm>
        </p:spPr>
        <p:txBody>
          <a:bodyPr anchor="ctr">
            <a:normAutofit/>
          </a:bodyPr>
          <a:lstStyle/>
          <a:p>
            <a:r>
              <a:rPr lang="en-US" sz="4000" dirty="0"/>
              <a:t>The Anti-Federalists</a:t>
            </a:r>
          </a:p>
        </p:txBody>
      </p:sp>
      <p:sp>
        <p:nvSpPr>
          <p:cNvPr id="16" name="Rectangle 15">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rtrait of a person&#10;&#10;Description automatically generated">
            <a:extLst>
              <a:ext uri="{FF2B5EF4-FFF2-40B4-BE49-F238E27FC236}">
                <a16:creationId xmlns:a16="http://schemas.microsoft.com/office/drawing/2014/main" id="{BE08C049-DFF4-0610-D1B2-086B651A4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22" y="759126"/>
            <a:ext cx="3829157" cy="5374256"/>
          </a:xfrm>
          <a:prstGeom prst="rect">
            <a:avLst/>
          </a:prstGeom>
        </p:spPr>
      </p:pic>
      <p:sp>
        <p:nvSpPr>
          <p:cNvPr id="3" name="Content Placeholder 2">
            <a:extLst>
              <a:ext uri="{FF2B5EF4-FFF2-40B4-BE49-F238E27FC236}">
                <a16:creationId xmlns:a16="http://schemas.microsoft.com/office/drawing/2014/main" id="{3096DD73-64F4-F70B-1D0A-DABF937F151C}"/>
              </a:ext>
            </a:extLst>
          </p:cNvPr>
          <p:cNvSpPr>
            <a:spLocks noGrp="1"/>
          </p:cNvSpPr>
          <p:nvPr>
            <p:ph idx="1"/>
          </p:nvPr>
        </p:nvSpPr>
        <p:spPr>
          <a:xfrm>
            <a:off x="5857750" y="2175604"/>
            <a:ext cx="5280074" cy="3769836"/>
          </a:xfrm>
        </p:spPr>
        <p:txBody>
          <a:bodyPr anchor="ctr">
            <a:noAutofit/>
          </a:bodyPr>
          <a:lstStyle/>
          <a:p>
            <a:r>
              <a:rPr lang="en-US" sz="1800" b="0" i="0" dirty="0">
                <a:effectLst/>
                <a:latin typeface="Georgia" panose="02040502050405020303" pitchFamily="18" charset="0"/>
              </a:rPr>
              <a:t>In the Summer of 1787 during the Constitutional Convention, two factions emerged: Federalists and Anti-Federalists.</a:t>
            </a:r>
          </a:p>
          <a:p>
            <a:r>
              <a:rPr lang="en-US" sz="1800" b="0" i="0" dirty="0">
                <a:solidFill>
                  <a:schemeClr val="accent1"/>
                </a:solidFill>
                <a:effectLst/>
                <a:latin typeface="Georgia" panose="02040502050405020303" pitchFamily="18" charset="0"/>
              </a:rPr>
              <a:t>Anti-Federalists wanted a new government in which state governments superseded the national government. They also insisted on adding the Bill of Rights to the Constitution.  </a:t>
            </a:r>
          </a:p>
          <a:p>
            <a:r>
              <a:rPr lang="en-US" sz="1800" b="0" i="0" dirty="0">
                <a:solidFill>
                  <a:schemeClr val="accent1"/>
                </a:solidFill>
                <a:effectLst/>
                <a:latin typeface="Georgia" panose="02040502050405020303" pitchFamily="18" charset="0"/>
              </a:rPr>
              <a:t>Thomas Jefferson </a:t>
            </a:r>
            <a:r>
              <a:rPr lang="en-US" sz="1800" b="0" i="0" dirty="0">
                <a:effectLst/>
                <a:latin typeface="Georgia" panose="02040502050405020303" pitchFamily="18" charset="0"/>
              </a:rPr>
              <a:t>(Secretary of </a:t>
            </a:r>
            <a:r>
              <a:rPr lang="en-US" sz="1800" b="0" dirty="0">
                <a:latin typeface="Georgia" panose="02040502050405020303" pitchFamily="18" charset="0"/>
              </a:rPr>
              <a:t>State</a:t>
            </a:r>
            <a:r>
              <a:rPr lang="en-US" sz="1800" b="0" i="0" dirty="0">
                <a:effectLst/>
                <a:latin typeface="Georgia" panose="02040502050405020303" pitchFamily="18" charset="0"/>
              </a:rPr>
              <a:t>) led the </a:t>
            </a:r>
            <a:r>
              <a:rPr lang="en-US" sz="1800" b="0" dirty="0">
                <a:latin typeface="Georgia" panose="02040502050405020303" pitchFamily="18" charset="0"/>
              </a:rPr>
              <a:t>Anti-</a:t>
            </a:r>
            <a:r>
              <a:rPr lang="en-US" sz="1800" b="0" i="0" dirty="0">
                <a:effectLst/>
                <a:latin typeface="Georgia" panose="02040502050405020303" pitchFamily="18" charset="0"/>
              </a:rPr>
              <a:t>Federalists</a:t>
            </a:r>
            <a:r>
              <a:rPr lang="en-US" sz="1800" b="0" dirty="0">
                <a:latin typeface="Georgia" panose="02040502050405020303" pitchFamily="18" charset="0"/>
              </a:rPr>
              <a:t> and frequently debated Hamilton’s views in Washington’s cabinet meetings and in the press. </a:t>
            </a:r>
            <a:endParaRPr lang="en-US" sz="1800" b="0" i="0" dirty="0">
              <a:effectLst/>
              <a:latin typeface="Georgia" panose="02040502050405020303" pitchFamily="18" charset="0"/>
            </a:endParaRPr>
          </a:p>
          <a:p>
            <a:r>
              <a:rPr lang="en-US" sz="1800" b="0" dirty="0">
                <a:latin typeface="Georgia" panose="02040502050405020303" pitchFamily="18" charset="0"/>
              </a:rPr>
              <a:t>The “Friends of Mr. Jefferson” were m</a:t>
            </a:r>
            <a:r>
              <a:rPr lang="en-US" sz="1800" b="0" i="0" dirty="0">
                <a:effectLst/>
                <a:latin typeface="Georgia" panose="02040502050405020303" pitchFamily="18" charset="0"/>
              </a:rPr>
              <a:t>ostly farmers, people from the South and those settling lands to the west; as the Two-Party System emerged, they became known as the Democratic-Republican Party. </a:t>
            </a:r>
            <a:endParaRPr lang="en-US" sz="1800" dirty="0"/>
          </a:p>
        </p:txBody>
      </p:sp>
    </p:spTree>
    <p:extLst>
      <p:ext uri="{BB962C8B-B14F-4D97-AF65-F5344CB8AC3E}">
        <p14:creationId xmlns:p14="http://schemas.microsoft.com/office/powerpoint/2010/main" val="58671086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92B8FA-EB86-4D68-AC58-D6B3DEE4E765}">
  <ds:schemaRefs>
    <ds:schemaRef ds:uri="http://schemas.microsoft.com/sharepoint/v3/contenttype/forms"/>
  </ds:schemaRefs>
</ds:datastoreItem>
</file>

<file path=customXml/itemProps2.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3.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1167</TotalTime>
  <Words>3411</Words>
  <Application>Microsoft Office PowerPoint</Application>
  <PresentationFormat>Widescreen</PresentationFormat>
  <Paragraphs>130</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Adobe Devanagari</vt:lpstr>
      <vt:lpstr>Aptos Narrow</vt:lpstr>
      <vt:lpstr>Arial</vt:lpstr>
      <vt:lpstr>Calibri</vt:lpstr>
      <vt:lpstr>Georgia</vt:lpstr>
      <vt:lpstr>inherit</vt:lpstr>
      <vt:lpstr>Office Theme</vt:lpstr>
      <vt:lpstr>The Federalist Era</vt:lpstr>
      <vt:lpstr>The Constitution</vt:lpstr>
      <vt:lpstr>Inquiry Question:</vt:lpstr>
      <vt:lpstr>George Washington</vt:lpstr>
      <vt:lpstr>George Washington</vt:lpstr>
      <vt:lpstr>Washington’s Administration</vt:lpstr>
      <vt:lpstr>Two Party System</vt:lpstr>
      <vt:lpstr>The Federalists</vt:lpstr>
      <vt:lpstr>The Anti-Federalists</vt:lpstr>
      <vt:lpstr>Washington’s Farewell</vt:lpstr>
      <vt:lpstr>John Adams</vt:lpstr>
      <vt:lpstr>Adams’ Administration</vt:lpstr>
      <vt:lpstr>The Election of 1800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1769</cp:revision>
  <dcterms:created xsi:type="dcterms:W3CDTF">2023-07-06T17:01:20Z</dcterms:created>
  <dcterms:modified xsi:type="dcterms:W3CDTF">2025-01-29T19:28:29Z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